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9"/>
  </p:notesMasterIdLst>
  <p:sldIdLst>
    <p:sldId id="256" r:id="rId2"/>
    <p:sldId id="259" r:id="rId3"/>
    <p:sldId id="318" r:id="rId4"/>
    <p:sldId id="260" r:id="rId5"/>
    <p:sldId id="262" r:id="rId6"/>
    <p:sldId id="297" r:id="rId7"/>
    <p:sldId id="299" r:id="rId8"/>
    <p:sldId id="298" r:id="rId9"/>
    <p:sldId id="300" r:id="rId10"/>
    <p:sldId id="317" r:id="rId11"/>
    <p:sldId id="303" r:id="rId12"/>
    <p:sldId id="304" r:id="rId13"/>
    <p:sldId id="305" r:id="rId14"/>
    <p:sldId id="307" r:id="rId15"/>
    <p:sldId id="319" r:id="rId16"/>
    <p:sldId id="308" r:id="rId17"/>
    <p:sldId id="306" r:id="rId18"/>
    <p:sldId id="314" r:id="rId19"/>
    <p:sldId id="265" r:id="rId20"/>
    <p:sldId id="309" r:id="rId21"/>
    <p:sldId id="310" r:id="rId22"/>
    <p:sldId id="311" r:id="rId23"/>
    <p:sldId id="312" r:id="rId24"/>
    <p:sldId id="315" r:id="rId25"/>
    <p:sldId id="313" r:id="rId26"/>
    <p:sldId id="316" r:id="rId27"/>
    <p:sldId id="269" r:id="rId28"/>
  </p:sldIdLst>
  <p:sldSz cx="9144000" cy="5143500" type="screen16x9"/>
  <p:notesSz cx="6858000" cy="9144000"/>
  <p:embeddedFontLst>
    <p:embeddedFont>
      <p:font typeface="Advent Pro Light" panose="020B0604020202020204" charset="0"/>
      <p:regular r:id="rId30"/>
      <p:bold r:id="rId31"/>
    </p:embeddedFont>
    <p:embeddedFont>
      <p:font typeface="Anton" panose="020B0604020202020204" charset="0"/>
      <p:regular r:id="rId32"/>
    </p:embeddedFont>
    <p:embeddedFont>
      <p:font typeface="Fira Sans Condensed Light" panose="020B0604020202020204" charset="0"/>
      <p:regular r:id="rId33"/>
      <p:bold r:id="rId34"/>
      <p:italic r:id="rId35"/>
      <p:boldItalic r:id="rId36"/>
    </p:embeddedFont>
    <p:embeddedFont>
      <p:font typeface="Rajdhani"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E9C039-E4CC-4680-B8E5-E2BA42C63F41}">
  <a:tblStyle styleId="{2AE9C039-E4CC-4680-B8E5-E2BA42C63F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86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354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39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23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15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162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041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44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16612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19507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9805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307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59" r:id="rId7"/>
    <p:sldLayoutId id="2147483666" r:id="rId8"/>
    <p:sldLayoutId id="2147483667" r:id="rId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6.gi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mohamedmustafa/real-life-violence-situations-dataset" TargetMode="Externa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68000" y="14397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5000" dirty="0">
                <a:latin typeface="Rajdhani"/>
                <a:ea typeface="Rajdhani"/>
                <a:cs typeface="Rajdhani"/>
                <a:sym typeface="Rajdhani"/>
              </a:rPr>
              <a:t>ACTION CLASSIFICATION FIGHT</a:t>
            </a:r>
            <a:endParaRPr sz="5000" dirty="0">
              <a:latin typeface="Rajdhani"/>
              <a:ea typeface="Rajdhani"/>
              <a:cs typeface="Rajdhani"/>
              <a:sym typeface="Rajdhani"/>
            </a:endParaRPr>
          </a:p>
        </p:txBody>
      </p:sp>
      <p:sp>
        <p:nvSpPr>
          <p:cNvPr id="103" name="Google Shape;103;p24"/>
          <p:cNvSpPr txBox="1">
            <a:spLocks noGrp="1"/>
          </p:cNvSpPr>
          <p:nvPr>
            <p:ph type="subTitle" idx="1"/>
          </p:nvPr>
        </p:nvSpPr>
        <p:spPr>
          <a:xfrm>
            <a:off x="168000" y="257175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Fira Sans Condensed Light"/>
                <a:ea typeface="Fira Sans Condensed Light"/>
                <a:cs typeface="Fira Sans Condensed Light"/>
                <a:sym typeface="Fira Sans Condensed Light"/>
              </a:rPr>
              <a:t>Progetto del Corso di Fondamenti di Visione Artificiale &amp; Biometria</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
        <p:nvSpPr>
          <p:cNvPr id="5" name="Google Shape;103;p24">
            <a:extLst>
              <a:ext uri="{FF2B5EF4-FFF2-40B4-BE49-F238E27FC236}">
                <a16:creationId xmlns:a16="http://schemas.microsoft.com/office/drawing/2014/main" id="{1F0BAEC1-F610-4A53-9632-287626F43AF4}"/>
              </a:ext>
            </a:extLst>
          </p:cNvPr>
          <p:cNvSpPr txBox="1">
            <a:spLocks/>
          </p:cNvSpPr>
          <p:nvPr/>
        </p:nvSpPr>
        <p:spPr>
          <a:xfrm>
            <a:off x="5591100" y="4698491"/>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Prof. M. Nappi – Dott.ssa P. Barra</a:t>
            </a:r>
          </a:p>
        </p:txBody>
      </p:sp>
      <p:sp>
        <p:nvSpPr>
          <p:cNvPr id="6" name="Google Shape;103;p24">
            <a:extLst>
              <a:ext uri="{FF2B5EF4-FFF2-40B4-BE49-F238E27FC236}">
                <a16:creationId xmlns:a16="http://schemas.microsoft.com/office/drawing/2014/main" id="{A0DAF16D-F2A0-4973-BF52-7D9712F604E0}"/>
              </a:ext>
            </a:extLst>
          </p:cNvPr>
          <p:cNvSpPr txBox="1">
            <a:spLocks/>
          </p:cNvSpPr>
          <p:nvPr/>
        </p:nvSpPr>
        <p:spPr>
          <a:xfrm>
            <a:off x="168000" y="3847562"/>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A cura di:</a:t>
            </a:r>
          </a:p>
          <a:p>
            <a:pPr marL="0" indent="0"/>
            <a:r>
              <a:rPr lang="it-IT" sz="1800" dirty="0">
                <a:latin typeface="Fira Sans Condensed Light"/>
                <a:ea typeface="Fira Sans Condensed Light"/>
                <a:cs typeface="Fira Sans Condensed Light"/>
                <a:sym typeface="Fira Sans Condensed Light"/>
              </a:rPr>
              <a:t>-Gaetano Cimino </a:t>
            </a:r>
          </a:p>
          <a:p>
            <a:pPr marL="0" indent="0"/>
            <a:r>
              <a:rPr lang="it-IT" sz="1800" dirty="0">
                <a:latin typeface="Fira Sans Condensed Light"/>
                <a:ea typeface="Fira Sans Condensed Light"/>
                <a:cs typeface="Fira Sans Condensed Light"/>
                <a:sym typeface="Fira Sans Condensed Light"/>
              </a:rPr>
              <a:t>-Bernardino </a:t>
            </a:r>
            <a:r>
              <a:rPr lang="it-IT" sz="1800" dirty="0" err="1">
                <a:latin typeface="Fira Sans Condensed Light"/>
                <a:ea typeface="Fira Sans Condensed Light"/>
                <a:cs typeface="Fira Sans Condensed Light"/>
                <a:sym typeface="Fira Sans Condensed Light"/>
              </a:rPr>
              <a:t>Sagliocca</a:t>
            </a:r>
            <a:endParaRPr lang="it-IT" sz="1800" dirty="0">
              <a:latin typeface="Fira Sans Condensed Light"/>
              <a:ea typeface="Fira Sans Condensed Light"/>
              <a:cs typeface="Fira Sans Condensed Light"/>
              <a:sym typeface="Fira Sans Condensed Light"/>
            </a:endParaRPr>
          </a:p>
          <a:p>
            <a:pPr marL="0" indent="0"/>
            <a:r>
              <a:rPr lang="it-IT" sz="1800" dirty="0">
                <a:latin typeface="Fira Sans Condensed Light"/>
                <a:ea typeface="Fira Sans Condensed Light"/>
                <a:cs typeface="Fira Sans Condensed Light"/>
                <a:sym typeface="Fira Sans Condensed Light"/>
              </a:rPr>
              <a:t>-Emilio Mainardi</a:t>
            </a:r>
          </a:p>
        </p:txBody>
      </p:sp>
      <p:pic>
        <p:nvPicPr>
          <p:cNvPr id="1026" name="Picture 2" descr="UNISA | Home">
            <a:extLst>
              <a:ext uri="{FF2B5EF4-FFF2-40B4-BE49-F238E27FC236}">
                <a16:creationId xmlns:a16="http://schemas.microsoft.com/office/drawing/2014/main" id="{D52F957F-887B-403C-81EB-3ED39B3F5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934" y="143970"/>
            <a:ext cx="880066" cy="880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Preprocessing : Concepts - Towards Data Science">
            <a:extLst>
              <a:ext uri="{FF2B5EF4-FFF2-40B4-BE49-F238E27FC236}">
                <a16:creationId xmlns:a16="http://schemas.microsoft.com/office/drawing/2014/main" id="{BA4B2B3D-141B-4D4F-9AFE-382D592BF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125" y="1300497"/>
            <a:ext cx="6105746" cy="305287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74;p30">
            <a:extLst>
              <a:ext uri="{FF2B5EF4-FFF2-40B4-BE49-F238E27FC236}">
                <a16:creationId xmlns:a16="http://schemas.microsoft.com/office/drawing/2014/main" id="{00F55E52-F1C9-4F36-9200-DAD0E333DF13}"/>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err="1"/>
              <a:t>Pre</a:t>
            </a:r>
            <a:r>
              <a:rPr lang="it-IT" sz="5000" dirty="0"/>
              <a:t>-processing</a:t>
            </a:r>
            <a:endParaRPr sz="5000" dirty="0"/>
          </a:p>
        </p:txBody>
      </p:sp>
    </p:spTree>
    <p:extLst>
      <p:ext uri="{BB962C8B-B14F-4D97-AF65-F5344CB8AC3E}">
        <p14:creationId xmlns:p14="http://schemas.microsoft.com/office/powerpoint/2010/main" val="3992794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Approccio multi-</a:t>
            </a:r>
            <a:r>
              <a:rPr lang="it-IT" sz="5000" dirty="0" err="1"/>
              <a:t>person</a:t>
            </a:r>
            <a:endParaRPr sz="5000" dirty="0"/>
          </a:p>
        </p:txBody>
      </p:sp>
      <p:pic>
        <p:nvPicPr>
          <p:cNvPr id="3" name="Immagine 2">
            <a:extLst>
              <a:ext uri="{FF2B5EF4-FFF2-40B4-BE49-F238E27FC236}">
                <a16:creationId xmlns:a16="http://schemas.microsoft.com/office/drawing/2014/main" id="{A05ED8C1-8FF1-4126-8F53-5F09E69FAB60}"/>
              </a:ext>
            </a:extLst>
          </p:cNvPr>
          <p:cNvPicPr>
            <a:picLocks noChangeAspect="1"/>
          </p:cNvPicPr>
          <p:nvPr/>
        </p:nvPicPr>
        <p:blipFill>
          <a:blip r:embed="rId2"/>
          <a:stretch>
            <a:fillRect/>
          </a:stretch>
        </p:blipFill>
        <p:spPr>
          <a:xfrm>
            <a:off x="2052082" y="968759"/>
            <a:ext cx="4827181" cy="3454003"/>
          </a:xfrm>
          <a:prstGeom prst="rect">
            <a:avLst/>
          </a:prstGeom>
        </p:spPr>
      </p:pic>
      <p:sp>
        <p:nvSpPr>
          <p:cNvPr id="5" name="Rettangolo 4">
            <a:extLst>
              <a:ext uri="{FF2B5EF4-FFF2-40B4-BE49-F238E27FC236}">
                <a16:creationId xmlns:a16="http://schemas.microsoft.com/office/drawing/2014/main" id="{255A7C46-1F40-4BBE-909B-CA9D5609BA6A}"/>
              </a:ext>
            </a:extLst>
          </p:cNvPr>
          <p:cNvSpPr/>
          <p:nvPr/>
        </p:nvSpPr>
        <p:spPr>
          <a:xfrm>
            <a:off x="2052082" y="968759"/>
            <a:ext cx="2381693"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220FE5F1-260E-48D8-B2D4-A89F26EFEE13}"/>
              </a:ext>
            </a:extLst>
          </p:cNvPr>
          <p:cNvSpPr/>
          <p:nvPr/>
        </p:nvSpPr>
        <p:spPr>
          <a:xfrm>
            <a:off x="5922334" y="968757"/>
            <a:ext cx="9569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46E0D790-ADBE-4696-8F13-7E89546FB48D}"/>
              </a:ext>
            </a:extLst>
          </p:cNvPr>
          <p:cNvSpPr/>
          <p:nvPr/>
        </p:nvSpPr>
        <p:spPr>
          <a:xfrm>
            <a:off x="3090530" y="968757"/>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B733DC0B-17DD-4DA9-83D7-D216C3C08C4E}"/>
              </a:ext>
            </a:extLst>
          </p:cNvPr>
          <p:cNvSpPr/>
          <p:nvPr/>
        </p:nvSpPr>
        <p:spPr>
          <a:xfrm>
            <a:off x="4506431" y="968757"/>
            <a:ext cx="238169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633;p32">
            <a:extLst>
              <a:ext uri="{FF2B5EF4-FFF2-40B4-BE49-F238E27FC236}">
                <a16:creationId xmlns:a16="http://schemas.microsoft.com/office/drawing/2014/main" id="{03B9FEF1-6F80-42D3-BD36-3CD70CD43C83}"/>
              </a:ext>
            </a:extLst>
          </p:cNvPr>
          <p:cNvSpPr txBox="1">
            <a:spLocks/>
          </p:cNvSpPr>
          <p:nvPr/>
        </p:nvSpPr>
        <p:spPr>
          <a:xfrm>
            <a:off x="2150433" y="4422760"/>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Per ogni frame analizzato sono state prese in considerazione tutte le possibili combinazioni di coppie di persone.</a:t>
            </a:r>
            <a:endParaRPr lang="en-US" sz="1400" dirty="0"/>
          </a:p>
        </p:txBody>
      </p:sp>
      <p:sp>
        <p:nvSpPr>
          <p:cNvPr id="9" name="Rettangolo 8">
            <a:extLst>
              <a:ext uri="{FF2B5EF4-FFF2-40B4-BE49-F238E27FC236}">
                <a16:creationId xmlns:a16="http://schemas.microsoft.com/office/drawing/2014/main" id="{85E5C729-1E45-467B-AF41-8E28AD6C6C50}"/>
              </a:ext>
            </a:extLst>
          </p:cNvPr>
          <p:cNvSpPr/>
          <p:nvPr/>
        </p:nvSpPr>
        <p:spPr>
          <a:xfrm>
            <a:off x="2044101" y="968754"/>
            <a:ext cx="128389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Rettangolo 10">
            <a:extLst>
              <a:ext uri="{FF2B5EF4-FFF2-40B4-BE49-F238E27FC236}">
                <a16:creationId xmlns:a16="http://schemas.microsoft.com/office/drawing/2014/main" id="{D3F3DFFE-4D41-4009-B839-8059CE50E1D0}"/>
              </a:ext>
            </a:extLst>
          </p:cNvPr>
          <p:cNvSpPr/>
          <p:nvPr/>
        </p:nvSpPr>
        <p:spPr>
          <a:xfrm>
            <a:off x="4433775" y="968755"/>
            <a:ext cx="149654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Rettangolo 14">
            <a:extLst>
              <a:ext uri="{FF2B5EF4-FFF2-40B4-BE49-F238E27FC236}">
                <a16:creationId xmlns:a16="http://schemas.microsoft.com/office/drawing/2014/main" id="{1F74B50C-4739-400A-8BE1-7AF84BCB6FB6}"/>
              </a:ext>
            </a:extLst>
          </p:cNvPr>
          <p:cNvSpPr/>
          <p:nvPr/>
        </p:nvSpPr>
        <p:spPr>
          <a:xfrm>
            <a:off x="2043220" y="968754"/>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Rettangolo 15">
            <a:extLst>
              <a:ext uri="{FF2B5EF4-FFF2-40B4-BE49-F238E27FC236}">
                <a16:creationId xmlns:a16="http://schemas.microsoft.com/office/drawing/2014/main" id="{60FCE54B-95B9-4649-97C1-439561AC020D}"/>
              </a:ext>
            </a:extLst>
          </p:cNvPr>
          <p:cNvSpPr/>
          <p:nvPr/>
        </p:nvSpPr>
        <p:spPr>
          <a:xfrm>
            <a:off x="3257989" y="968754"/>
            <a:ext cx="1222746"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ettangolo 16">
            <a:extLst>
              <a:ext uri="{FF2B5EF4-FFF2-40B4-BE49-F238E27FC236}">
                <a16:creationId xmlns:a16="http://schemas.microsoft.com/office/drawing/2014/main" id="{9F2C8802-591C-4FE9-9221-7F4914225B4C}"/>
              </a:ext>
            </a:extLst>
          </p:cNvPr>
          <p:cNvSpPr/>
          <p:nvPr/>
        </p:nvSpPr>
        <p:spPr>
          <a:xfrm>
            <a:off x="4973374" y="968749"/>
            <a:ext cx="191386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26D2C0BC-AD66-4EEB-A69F-4EECD411A992}"/>
              </a:ext>
            </a:extLst>
          </p:cNvPr>
          <p:cNvSpPr/>
          <p:nvPr/>
        </p:nvSpPr>
        <p:spPr>
          <a:xfrm>
            <a:off x="3257988" y="968748"/>
            <a:ext cx="1617035"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Rettangolo 19">
            <a:extLst>
              <a:ext uri="{FF2B5EF4-FFF2-40B4-BE49-F238E27FC236}">
                <a16:creationId xmlns:a16="http://schemas.microsoft.com/office/drawing/2014/main" id="{B1EB0CC3-5E60-401F-8818-7B3C724147BF}"/>
              </a:ext>
            </a:extLst>
          </p:cNvPr>
          <p:cNvSpPr/>
          <p:nvPr/>
        </p:nvSpPr>
        <p:spPr>
          <a:xfrm>
            <a:off x="5913472" y="968741"/>
            <a:ext cx="998132"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1" name="Rettangolo 20">
            <a:extLst>
              <a:ext uri="{FF2B5EF4-FFF2-40B4-BE49-F238E27FC236}">
                <a16:creationId xmlns:a16="http://schemas.microsoft.com/office/drawing/2014/main" id="{9CB9F266-1634-4ABE-95F0-9CB1557E57A7}"/>
              </a:ext>
            </a:extLst>
          </p:cNvPr>
          <p:cNvSpPr/>
          <p:nvPr/>
        </p:nvSpPr>
        <p:spPr>
          <a:xfrm>
            <a:off x="2044118" y="968740"/>
            <a:ext cx="2389657"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2" name="Rettangolo 21">
            <a:extLst>
              <a:ext uri="{FF2B5EF4-FFF2-40B4-BE49-F238E27FC236}">
                <a16:creationId xmlns:a16="http://schemas.microsoft.com/office/drawing/2014/main" id="{BD795F7D-5FF3-4685-B1BD-87B5C0764D63}"/>
              </a:ext>
            </a:extLst>
          </p:cNvPr>
          <p:cNvSpPr/>
          <p:nvPr/>
        </p:nvSpPr>
        <p:spPr>
          <a:xfrm>
            <a:off x="4900718" y="968740"/>
            <a:ext cx="11288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968722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xit" presetSubtype="0" fill="hold" grpId="1" nodeType="with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2500"/>
                            </p:stCondLst>
                            <p:childTnLst>
                              <p:par>
                                <p:cTn id="31" presetID="10" presetClass="exit" presetSubtype="0" fill="hold" grpId="1" nodeType="after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3500"/>
                            </p:stCondLst>
                            <p:childTnLst>
                              <p:par>
                                <p:cTn id="42" presetID="10" presetClass="exit" presetSubtype="0" fill="hold" grpId="1" nodeType="after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4500"/>
                            </p:stCondLst>
                            <p:childTnLst>
                              <p:par>
                                <p:cTn id="53" presetID="10" presetClass="exit" presetSubtype="0" fill="hold" grpId="1" nodeType="after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5500"/>
                            </p:stCondLst>
                            <p:childTnLst>
                              <p:par>
                                <p:cTn id="64" presetID="10" presetClass="exit" presetSubtype="0" fill="hold" grpId="1" nodeType="after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par>
                          <p:cTn id="77" fill="hold">
                            <p:stCondLst>
                              <p:cond delay="6500"/>
                            </p:stCondLst>
                            <p:childTnLst>
                              <p:par>
                                <p:cTn id="78" presetID="10" presetClass="exit" presetSubtype="0" fill="hold" grpId="1" nodeType="afterEffect">
                                  <p:stCondLst>
                                    <p:cond delay="0"/>
                                  </p:stCondLst>
                                  <p:childTnLst>
                                    <p:animEffect transition="out" filter="fade">
                                      <p:cBhvr>
                                        <p:cTn id="79" dur="500"/>
                                        <p:tgtEl>
                                          <p:spTgt spid="19"/>
                                        </p:tgtEl>
                                      </p:cBhvr>
                                    </p:animEffect>
                                    <p:set>
                                      <p:cBhvr>
                                        <p:cTn id="80" dur="1" fill="hold">
                                          <p:stCondLst>
                                            <p:cond delay="499"/>
                                          </p:stCondLst>
                                        </p:cTn>
                                        <p:tgtEl>
                                          <p:spTgt spid="19"/>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0"/>
                                        </p:tgtEl>
                                      </p:cBhvr>
                                    </p:animEffect>
                                    <p:set>
                                      <p:cBhvr>
                                        <p:cTn id="83" dur="1" fill="hold">
                                          <p:stCondLst>
                                            <p:cond delay="499"/>
                                          </p:stCondLst>
                                        </p:cTn>
                                        <p:tgtEl>
                                          <p:spTgt spid="20"/>
                                        </p:tgtEl>
                                        <p:attrNameLst>
                                          <p:attrName>style.visibility</p:attrName>
                                        </p:attrNameLst>
                                      </p:cBhvr>
                                      <p:to>
                                        <p:strVal val="hidden"/>
                                      </p:to>
                                    </p:se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7500"/>
                            </p:stCondLst>
                            <p:childTnLst>
                              <p:par>
                                <p:cTn id="92" presetID="10" presetClass="exit" presetSubtype="0" fill="hold" grpId="1" nodeType="afterEffect">
                                  <p:stCondLst>
                                    <p:cond delay="0"/>
                                  </p:stCondLst>
                                  <p:childTnLst>
                                    <p:animEffect transition="out" filter="fade">
                                      <p:cBhvr>
                                        <p:cTn id="93" dur="500"/>
                                        <p:tgtEl>
                                          <p:spTgt spid="21"/>
                                        </p:tgtEl>
                                      </p:cBhvr>
                                    </p:animEffect>
                                    <p:set>
                                      <p:cBhvr>
                                        <p:cTn id="94" dur="1" fill="hold">
                                          <p:stCondLst>
                                            <p:cond delay="499"/>
                                          </p:stCondLst>
                                        </p:cTn>
                                        <p:tgtEl>
                                          <p:spTgt spid="21"/>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22"/>
                                        </p:tgtEl>
                                      </p:cBhvr>
                                    </p:animEffect>
                                    <p:set>
                                      <p:cBhvr>
                                        <p:cTn id="9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P spid="12" grpId="0" animBg="1"/>
      <p:bldP spid="12" grpId="1" animBg="1"/>
      <p:bldP spid="13" grpId="0" animBg="1"/>
      <p:bldP spid="13" grpId="1" animBg="1"/>
      <p:bldP spid="9" grpId="0" animBg="1"/>
      <p:bldP spid="9" grpId="1" animBg="1"/>
      <p:bldP spid="11" grpId="0" animBg="1"/>
      <p:bldP spid="11" grpId="1" animBg="1"/>
      <p:bldP spid="15" grpId="0" animBg="1"/>
      <p:bldP spid="15" grpId="1"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Approccio multi-</a:t>
            </a:r>
            <a:r>
              <a:rPr lang="it-IT" sz="3200" dirty="0" err="1"/>
              <a:t>person</a:t>
            </a:r>
            <a:r>
              <a:rPr lang="it-IT" sz="3200" dirty="0"/>
              <a:t> - Problematiche</a:t>
            </a:r>
            <a:endParaRPr sz="3200" dirty="0"/>
          </a:p>
        </p:txBody>
      </p:sp>
      <p:pic>
        <p:nvPicPr>
          <p:cNvPr id="2" name="Immagine 1">
            <a:extLst>
              <a:ext uri="{FF2B5EF4-FFF2-40B4-BE49-F238E27FC236}">
                <a16:creationId xmlns:a16="http://schemas.microsoft.com/office/drawing/2014/main" id="{17604106-35CC-438A-A659-0C0D12036CB1}"/>
              </a:ext>
            </a:extLst>
          </p:cNvPr>
          <p:cNvPicPr>
            <a:picLocks noChangeAspect="1"/>
          </p:cNvPicPr>
          <p:nvPr/>
        </p:nvPicPr>
        <p:blipFill rotWithShape="1">
          <a:blip r:embed="rId2"/>
          <a:srcRect t="20339"/>
          <a:stretch/>
        </p:blipFill>
        <p:spPr>
          <a:xfrm>
            <a:off x="1812848" y="1214082"/>
            <a:ext cx="5518300" cy="2316700"/>
          </a:xfrm>
          <a:prstGeom prst="rect">
            <a:avLst/>
          </a:prstGeom>
        </p:spPr>
      </p:pic>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2216000" y="3701676"/>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Tale processo ha generato un nuovo problema: andando a considerare tutte le possibili combinazioni di coppie di persone presenti in un frame, l’algoritmo avrebbe potuto portare un costo computazionale oneroso. </a:t>
            </a:r>
            <a:endParaRPr lang="en-US" sz="1400" dirty="0"/>
          </a:p>
        </p:txBody>
      </p:sp>
    </p:spTree>
    <p:extLst>
      <p:ext uri="{BB962C8B-B14F-4D97-AF65-F5344CB8AC3E}">
        <p14:creationId xmlns:p14="http://schemas.microsoft.com/office/powerpoint/2010/main" val="889922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Selezione candidati</a:t>
            </a:r>
            <a:endParaRPr sz="3200" dirty="0"/>
          </a:p>
        </p:txBody>
      </p:sp>
      <p:pic>
        <p:nvPicPr>
          <p:cNvPr id="1026" name="Picture 2">
            <a:extLst>
              <a:ext uri="{FF2B5EF4-FFF2-40B4-BE49-F238E27FC236}">
                <a16:creationId xmlns:a16="http://schemas.microsoft.com/office/drawing/2014/main" id="{2F7354C3-EA56-43E8-849D-3DE6118A77A4}"/>
              </a:ext>
            </a:extLst>
          </p:cNvPr>
          <p:cNvPicPr>
            <a:picLocks noChangeAspect="1" noChangeArrowheads="1"/>
          </p:cNvPicPr>
          <p:nvPr/>
        </p:nvPicPr>
        <p:blipFill>
          <a:blip r:embed="rId2"/>
          <a:srcRect/>
          <a:stretch/>
        </p:blipFill>
        <p:spPr bwMode="auto">
          <a:xfrm>
            <a:off x="2215998" y="948210"/>
            <a:ext cx="4822753" cy="264277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9D32C6D6-D1E4-471C-9862-C4114FAC18E5}"/>
              </a:ext>
            </a:extLst>
          </p:cNvPr>
          <p:cNvSpPr txBox="1">
            <a:spLocks/>
          </p:cNvSpPr>
          <p:nvPr/>
        </p:nvSpPr>
        <p:spPr>
          <a:xfrm>
            <a:off x="1195273" y="3590981"/>
            <a:ext cx="686420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en-US" dirty="0" err="1"/>
              <a:t>Sfruttando</a:t>
            </a:r>
            <a:r>
              <a:rPr lang="en-US" dirty="0"/>
              <a:t> </a:t>
            </a:r>
            <a:r>
              <a:rPr lang="en-US" dirty="0" err="1"/>
              <a:t>l’approccio</a:t>
            </a:r>
            <a:r>
              <a:rPr lang="en-US" dirty="0"/>
              <a:t> LSH </a:t>
            </a:r>
            <a:r>
              <a:rPr lang="en-US" dirty="0" err="1"/>
              <a:t>sono</a:t>
            </a:r>
            <a:r>
              <a:rPr lang="en-US" dirty="0"/>
              <a:t> state </a:t>
            </a:r>
            <a:r>
              <a:rPr lang="en-US" dirty="0" err="1"/>
              <a:t>selezionate</a:t>
            </a:r>
            <a:r>
              <a:rPr lang="en-US" dirty="0"/>
              <a:t> per la </a:t>
            </a:r>
            <a:r>
              <a:rPr lang="en-US" dirty="0" err="1"/>
              <a:t>classificazione</a:t>
            </a:r>
            <a:r>
              <a:rPr lang="en-US" dirty="0"/>
              <a:t> </a:t>
            </a:r>
            <a:r>
              <a:rPr lang="en-US" dirty="0" err="1"/>
              <a:t>soltanto</a:t>
            </a:r>
            <a:r>
              <a:rPr lang="en-US" dirty="0"/>
              <a:t> le </a:t>
            </a:r>
            <a:r>
              <a:rPr lang="en-US" dirty="0" err="1"/>
              <a:t>coppie</a:t>
            </a:r>
            <a:r>
              <a:rPr lang="en-US" dirty="0"/>
              <a:t> di </a:t>
            </a:r>
            <a:r>
              <a:rPr lang="en-US" dirty="0" err="1"/>
              <a:t>persone</a:t>
            </a:r>
            <a:r>
              <a:rPr lang="en-US" dirty="0"/>
              <a:t> </a:t>
            </a:r>
            <a:r>
              <a:rPr lang="en-US" dirty="0" err="1"/>
              <a:t>che</a:t>
            </a:r>
            <a:r>
              <a:rPr lang="en-US" dirty="0"/>
              <a:t> </a:t>
            </a:r>
            <a:r>
              <a:rPr lang="en-US" dirty="0" err="1"/>
              <a:t>hanno</a:t>
            </a:r>
            <a:r>
              <a:rPr lang="en-US" dirty="0"/>
              <a:t> una </a:t>
            </a:r>
            <a:r>
              <a:rPr lang="en-US" dirty="0" err="1"/>
              <a:t>probabilità</a:t>
            </a:r>
            <a:r>
              <a:rPr lang="en-US" dirty="0"/>
              <a:t> </a:t>
            </a:r>
            <a:r>
              <a:rPr lang="en-US" dirty="0" err="1"/>
              <a:t>più</a:t>
            </a:r>
            <a:r>
              <a:rPr lang="en-US" dirty="0"/>
              <a:t> </a:t>
            </a:r>
            <a:r>
              <a:rPr lang="en-US" dirty="0" err="1"/>
              <a:t>alta</a:t>
            </a:r>
            <a:r>
              <a:rPr lang="en-US" dirty="0"/>
              <a:t> di </a:t>
            </a:r>
            <a:r>
              <a:rPr lang="en-US" dirty="0" err="1"/>
              <a:t>essere</a:t>
            </a:r>
            <a:r>
              <a:rPr lang="en-US" dirty="0"/>
              <a:t> in </a:t>
            </a:r>
            <a:r>
              <a:rPr lang="en-US" dirty="0" err="1"/>
              <a:t>combattimento</a:t>
            </a:r>
            <a:r>
              <a:rPr lang="en-US" dirty="0"/>
              <a:t>. </a:t>
            </a:r>
            <a:r>
              <a:rPr lang="en-US" dirty="0" err="1"/>
              <a:t>Queste</a:t>
            </a:r>
            <a:r>
              <a:rPr lang="en-US" dirty="0"/>
              <a:t> </a:t>
            </a:r>
            <a:r>
              <a:rPr lang="en-US" dirty="0" err="1"/>
              <a:t>coppie</a:t>
            </a:r>
            <a:r>
              <a:rPr lang="en-US" dirty="0"/>
              <a:t> </a:t>
            </a:r>
            <a:r>
              <a:rPr lang="en-US" dirty="0" err="1"/>
              <a:t>sono</a:t>
            </a:r>
            <a:r>
              <a:rPr lang="en-US" dirty="0"/>
              <a:t> state </a:t>
            </a:r>
            <a:r>
              <a:rPr lang="en-US" dirty="0" err="1"/>
              <a:t>selezionate</a:t>
            </a:r>
            <a:r>
              <a:rPr lang="en-US" dirty="0"/>
              <a:t> in base a due </a:t>
            </a:r>
            <a:r>
              <a:rPr lang="en-US" dirty="0" err="1"/>
              <a:t>soglie</a:t>
            </a:r>
            <a:r>
              <a:rPr lang="en-US" dirty="0"/>
              <a:t>:</a:t>
            </a:r>
          </a:p>
          <a:p>
            <a:pPr marL="0" indent="0" algn="ctr">
              <a:lnSpc>
                <a:spcPct val="100000"/>
              </a:lnSpc>
              <a:spcAft>
                <a:spcPts val="1600"/>
              </a:spcAft>
              <a:buNone/>
            </a:pPr>
            <a:r>
              <a:rPr lang="en-US" dirty="0"/>
              <a:t>-</a:t>
            </a:r>
            <a:r>
              <a:rPr lang="it-IT" dirty="0"/>
              <a:t> Media di tutte le distanze calcolate per frame etichettati “</a:t>
            </a:r>
            <a:r>
              <a:rPr lang="it-IT" dirty="0" err="1"/>
              <a:t>fight</a:t>
            </a:r>
            <a:r>
              <a:rPr lang="it-IT" dirty="0"/>
              <a:t>”</a:t>
            </a:r>
            <a:r>
              <a:rPr lang="en-US" dirty="0"/>
              <a:t>;</a:t>
            </a:r>
          </a:p>
          <a:p>
            <a:pPr marL="0" indent="0" algn="ctr">
              <a:lnSpc>
                <a:spcPct val="100000"/>
              </a:lnSpc>
              <a:spcAft>
                <a:spcPts val="1600"/>
              </a:spcAft>
              <a:buNone/>
            </a:pPr>
            <a:r>
              <a:rPr lang="en-US" dirty="0"/>
              <a:t>-</a:t>
            </a:r>
            <a:r>
              <a:rPr lang="en-US" dirty="0" err="1"/>
              <a:t>Numero</a:t>
            </a:r>
            <a:r>
              <a:rPr lang="en-US" dirty="0"/>
              <a:t> </a:t>
            </a:r>
            <a:r>
              <a:rPr lang="en-US" dirty="0" err="1"/>
              <a:t>minimo</a:t>
            </a:r>
            <a:r>
              <a:rPr lang="en-US" dirty="0"/>
              <a:t> di </a:t>
            </a:r>
            <a:r>
              <a:rPr lang="en-US" dirty="0" err="1"/>
              <a:t>distanze</a:t>
            </a:r>
            <a:r>
              <a:rPr lang="en-US" dirty="0"/>
              <a:t> al di sotto </a:t>
            </a:r>
            <a:r>
              <a:rPr lang="en-US" dirty="0" err="1"/>
              <a:t>della</a:t>
            </a:r>
            <a:r>
              <a:rPr lang="en-US" dirty="0"/>
              <a:t> prima </a:t>
            </a:r>
            <a:r>
              <a:rPr lang="en-US" dirty="0" err="1"/>
              <a:t>soglia</a:t>
            </a:r>
            <a:r>
              <a:rPr lang="en-US" dirty="0"/>
              <a:t>.</a:t>
            </a:r>
          </a:p>
          <a:p>
            <a:pPr marL="0" indent="0" algn="ctr">
              <a:lnSpc>
                <a:spcPct val="100000"/>
              </a:lnSpc>
              <a:spcAft>
                <a:spcPts val="1600"/>
              </a:spcAft>
              <a:buNone/>
            </a:pPr>
            <a:endParaRPr lang="en-US" dirty="0"/>
          </a:p>
        </p:txBody>
      </p:sp>
    </p:spTree>
    <p:extLst>
      <p:ext uri="{BB962C8B-B14F-4D97-AF65-F5344CB8AC3E}">
        <p14:creationId xmlns:p14="http://schemas.microsoft.com/office/powerpoint/2010/main" val="2192627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Classificazione (1)</a:t>
            </a:r>
            <a:endParaRPr sz="3200" dirty="0"/>
          </a:p>
        </p:txBody>
      </p:sp>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1139372" y="3012186"/>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Dato un video in input vengono estratti 30 fps. Ogni frame viene poi classificato singolarmente. Si è stabilito che se il numero di frame etichettati come “</a:t>
            </a:r>
            <a:r>
              <a:rPr lang="it-IT" sz="1400" dirty="0" err="1"/>
              <a:t>fight</a:t>
            </a:r>
            <a:r>
              <a:rPr lang="it-IT" sz="1400" dirty="0"/>
              <a:t>” risulta essere maggiore del numero di frame etichettati come “</a:t>
            </a:r>
            <a:r>
              <a:rPr lang="it-IT" sz="1400" dirty="0" err="1"/>
              <a:t>notfight</a:t>
            </a:r>
            <a:r>
              <a:rPr lang="it-IT" sz="1400" dirty="0"/>
              <a:t>” allora il video verrà classificato come “</a:t>
            </a:r>
            <a:r>
              <a:rPr lang="it-IT" sz="1400" dirty="0" err="1"/>
              <a:t>fight</a:t>
            </a:r>
            <a:r>
              <a:rPr lang="it-IT" sz="1400" dirty="0"/>
              <a:t>”, e viceversa. </a:t>
            </a:r>
            <a:endParaRPr lang="en-US" dirty="0"/>
          </a:p>
        </p:txBody>
      </p:sp>
      <p:pic>
        <p:nvPicPr>
          <p:cNvPr id="1028" name="Picture 4" descr="Due uomini fianco a fianco in un abbraccio con le braccia alzate ...">
            <a:extLst>
              <a:ext uri="{FF2B5EF4-FFF2-40B4-BE49-F238E27FC236}">
                <a16:creationId xmlns:a16="http://schemas.microsoft.com/office/drawing/2014/main" id="{FF86A3CA-87A2-4AC4-A0C1-E399FA36A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873" y="962696"/>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spute, fight, fighting, hit icon">
            <a:extLst>
              <a:ext uri="{FF2B5EF4-FFF2-40B4-BE49-F238E27FC236}">
                <a16:creationId xmlns:a16="http://schemas.microsoft.com/office/drawing/2014/main" id="{1320C0C9-408C-4957-A963-5A3096544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63" y="962696"/>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rsus PNG Clipart | PNG Mart">
            <a:extLst>
              <a:ext uri="{FF2B5EF4-FFF2-40B4-BE49-F238E27FC236}">
                <a16:creationId xmlns:a16="http://schemas.microsoft.com/office/drawing/2014/main" id="{393AC1F7-F1B1-4226-8CD5-7FA16D934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4795" y="1448002"/>
            <a:ext cx="1255306" cy="982413"/>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82220954-738B-4F50-825F-620AFC9CD76F}"/>
              </a:ext>
            </a:extLst>
          </p:cNvPr>
          <p:cNvPicPr>
            <a:picLocks noChangeAspect="1"/>
          </p:cNvPicPr>
          <p:nvPr/>
        </p:nvPicPr>
        <p:blipFill>
          <a:blip r:embed="rId6"/>
          <a:stretch>
            <a:fillRect/>
          </a:stretch>
        </p:blipFill>
        <p:spPr>
          <a:xfrm>
            <a:off x="5355534" y="1350711"/>
            <a:ext cx="3615904" cy="2981160"/>
          </a:xfrm>
          <a:prstGeom prst="rect">
            <a:avLst/>
          </a:prstGeom>
        </p:spPr>
      </p:pic>
    </p:spTree>
    <p:extLst>
      <p:ext uri="{BB962C8B-B14F-4D97-AF65-F5344CB8AC3E}">
        <p14:creationId xmlns:p14="http://schemas.microsoft.com/office/powerpoint/2010/main" val="531254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Classificazione (2)</a:t>
            </a:r>
            <a:endParaRPr sz="3200" dirty="0"/>
          </a:p>
        </p:txBody>
      </p:sp>
      <p:pic>
        <p:nvPicPr>
          <p:cNvPr id="5" name="Immagine 4">
            <a:extLst>
              <a:ext uri="{FF2B5EF4-FFF2-40B4-BE49-F238E27FC236}">
                <a16:creationId xmlns:a16="http://schemas.microsoft.com/office/drawing/2014/main" id="{DE1A2329-8390-4535-A580-4B7A27658CFC}"/>
              </a:ext>
            </a:extLst>
          </p:cNvPr>
          <p:cNvPicPr>
            <a:picLocks noChangeAspect="1"/>
          </p:cNvPicPr>
          <p:nvPr/>
        </p:nvPicPr>
        <p:blipFill>
          <a:blip r:embed="rId5"/>
          <a:stretch>
            <a:fillRect/>
          </a:stretch>
        </p:blipFill>
        <p:spPr>
          <a:xfrm>
            <a:off x="4742921" y="1984372"/>
            <a:ext cx="4212916" cy="1668777"/>
          </a:xfrm>
          <a:prstGeom prst="rect">
            <a:avLst/>
          </a:prstGeom>
        </p:spPr>
      </p:pic>
      <p:pic>
        <p:nvPicPr>
          <p:cNvPr id="2" name="-06-02-17-21-06">
            <a:hlinkClick r:id="" action="ppaction://media"/>
            <a:extLst>
              <a:ext uri="{FF2B5EF4-FFF2-40B4-BE49-F238E27FC236}">
                <a16:creationId xmlns:a16="http://schemas.microsoft.com/office/drawing/2014/main" id="{E3D42F8F-47C7-4F1D-89CB-0A42E7846C3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1096" y="756109"/>
            <a:ext cx="4182600" cy="4125304"/>
          </a:xfrm>
          <a:prstGeom prst="rect">
            <a:avLst/>
          </a:prstGeom>
        </p:spPr>
      </p:pic>
    </p:spTree>
    <p:extLst>
      <p:ext uri="{BB962C8B-B14F-4D97-AF65-F5344CB8AC3E}">
        <p14:creationId xmlns:p14="http://schemas.microsoft.com/office/powerpoint/2010/main" val="3358309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Classificatori utilizzati</a:t>
            </a:r>
            <a:endParaRPr sz="3200" dirty="0"/>
          </a:p>
        </p:txBody>
      </p:sp>
      <p:sp>
        <p:nvSpPr>
          <p:cNvPr id="9" name="Google Shape;633;p32">
            <a:extLst>
              <a:ext uri="{FF2B5EF4-FFF2-40B4-BE49-F238E27FC236}">
                <a16:creationId xmlns:a16="http://schemas.microsoft.com/office/drawing/2014/main" id="{B17E9850-6B29-4F29-A111-3CFF6D19C47F}"/>
              </a:ext>
            </a:extLst>
          </p:cNvPr>
          <p:cNvSpPr txBox="1">
            <a:spLocks/>
          </p:cNvSpPr>
          <p:nvPr/>
        </p:nvSpPr>
        <p:spPr>
          <a:xfrm>
            <a:off x="5328547" y="1783960"/>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US" sz="1800" dirty="0"/>
              <a:t>1) SVM</a:t>
            </a:r>
          </a:p>
          <a:p>
            <a:pPr marL="0" indent="0">
              <a:lnSpc>
                <a:spcPct val="100000"/>
              </a:lnSpc>
              <a:spcAft>
                <a:spcPts val="1600"/>
              </a:spcAft>
              <a:buNone/>
            </a:pPr>
            <a:r>
              <a:rPr lang="en-US" sz="1800" dirty="0"/>
              <a:t>2) RANDOM FOREST</a:t>
            </a:r>
          </a:p>
          <a:p>
            <a:pPr marL="0" indent="0">
              <a:lnSpc>
                <a:spcPct val="100000"/>
              </a:lnSpc>
              <a:spcAft>
                <a:spcPts val="1600"/>
              </a:spcAft>
              <a:buNone/>
            </a:pPr>
            <a:r>
              <a:rPr lang="en-US" sz="1800" dirty="0"/>
              <a:t>3) K-NEAREST-NEIGHBOURS</a:t>
            </a:r>
          </a:p>
          <a:p>
            <a:pPr marL="0" indent="0">
              <a:lnSpc>
                <a:spcPct val="100000"/>
              </a:lnSpc>
              <a:spcAft>
                <a:spcPts val="1600"/>
              </a:spcAft>
              <a:buNone/>
            </a:pPr>
            <a:r>
              <a:rPr lang="en-US" sz="1800" dirty="0"/>
              <a:t>4) NEURAL NETWORK</a:t>
            </a:r>
          </a:p>
        </p:txBody>
      </p:sp>
      <p:pic>
        <p:nvPicPr>
          <p:cNvPr id="3074" name="Picture 2" descr="5 modi di come il machine learning può migliorare le interazioni ...">
            <a:extLst>
              <a:ext uri="{FF2B5EF4-FFF2-40B4-BE49-F238E27FC236}">
                <a16:creationId xmlns:a16="http://schemas.microsoft.com/office/drawing/2014/main" id="{79BFA153-F1F1-4047-AB9A-2B33D83BD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8" y="1380903"/>
            <a:ext cx="4557824" cy="256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00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4;p30">
            <a:extLst>
              <a:ext uri="{FF2B5EF4-FFF2-40B4-BE49-F238E27FC236}">
                <a16:creationId xmlns:a16="http://schemas.microsoft.com/office/drawing/2014/main" id="{2088FC0A-2798-44B4-8AC5-BD53D667F54C}"/>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Distribuzione del Dataset</a:t>
            </a:r>
            <a:endParaRPr sz="3200" dirty="0"/>
          </a:p>
        </p:txBody>
      </p:sp>
      <p:pic>
        <p:nvPicPr>
          <p:cNvPr id="2052" name="Picture 4" descr="4: Train-Test Data Split | Download Scientific Diagram">
            <a:extLst>
              <a:ext uri="{FF2B5EF4-FFF2-40B4-BE49-F238E27FC236}">
                <a16:creationId xmlns:a16="http://schemas.microsoft.com/office/drawing/2014/main" id="{5F21471C-6E72-4543-BC67-6C28D5BED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480" y="1872679"/>
            <a:ext cx="2432641" cy="1398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ase png 8 » PNG Image">
            <a:extLst>
              <a:ext uri="{FF2B5EF4-FFF2-40B4-BE49-F238E27FC236}">
                <a16:creationId xmlns:a16="http://schemas.microsoft.com/office/drawing/2014/main" id="{F8ACBE62-D54D-42A2-A42E-F4B1B200B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64" y="1706968"/>
            <a:ext cx="1729563" cy="1729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Big Data New - Cerchio Di Itten Da Colorare - (739x477) Png ...">
            <a:extLst>
              <a:ext uri="{FF2B5EF4-FFF2-40B4-BE49-F238E27FC236}">
                <a16:creationId xmlns:a16="http://schemas.microsoft.com/office/drawing/2014/main" id="{10637B97-D05C-44FB-9DAF-07A21F516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949" y="3068802"/>
            <a:ext cx="2417878" cy="1560660"/>
          </a:xfrm>
          <a:prstGeom prst="rect">
            <a:avLst/>
          </a:prstGeom>
          <a:noFill/>
          <a:extLst>
            <a:ext uri="{909E8E84-426E-40DD-AFC4-6F175D3DCCD1}">
              <a14:hiddenFill xmlns:a14="http://schemas.microsoft.com/office/drawing/2010/main">
                <a:solidFill>
                  <a:srgbClr val="FFFFFF"/>
                </a:solidFill>
              </a14:hiddenFill>
            </a:ext>
          </a:extLst>
        </p:spPr>
      </p:pic>
      <p:sp>
        <p:nvSpPr>
          <p:cNvPr id="2" name="Freccia a destra 1">
            <a:extLst>
              <a:ext uri="{FF2B5EF4-FFF2-40B4-BE49-F238E27FC236}">
                <a16:creationId xmlns:a16="http://schemas.microsoft.com/office/drawing/2014/main" id="{63773D62-1A78-4C23-BCB8-159A57926A54}"/>
              </a:ext>
            </a:extLst>
          </p:cNvPr>
          <p:cNvSpPr/>
          <p:nvPr/>
        </p:nvSpPr>
        <p:spPr>
          <a:xfrm>
            <a:off x="3730550" y="2276918"/>
            <a:ext cx="1935125" cy="589664"/>
          </a:xfrm>
          <a:prstGeom prst="right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99504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Analisi dei risultati</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341629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Accuracy</a:t>
            </a:r>
            <a:endParaRPr dirty="0"/>
          </a:p>
        </p:txBody>
      </p:sp>
      <p:graphicFrame>
        <p:nvGraphicFramePr>
          <p:cNvPr id="647" name="Google Shape;647;p33"/>
          <p:cNvGraphicFramePr/>
          <p:nvPr>
            <p:extLst>
              <p:ext uri="{D42A27DB-BD31-4B8C-83A1-F6EECF244321}">
                <p14:modId xmlns:p14="http://schemas.microsoft.com/office/powerpoint/2010/main" val="3602754964"/>
              </p:ext>
            </p:extLst>
          </p:nvPr>
        </p:nvGraphicFramePr>
        <p:xfrm>
          <a:off x="307674" y="1479797"/>
          <a:ext cx="4678328" cy="2988053"/>
        </p:xfrm>
        <a:graphic>
          <a:graphicData uri="http://schemas.openxmlformats.org/drawingml/2006/table">
            <a:tbl>
              <a:tblPr>
                <a:noFill/>
                <a:tableStyleId>{2AE9C039-E4CC-4680-B8E5-E2BA42C63F41}</a:tableStyleId>
              </a:tblPr>
              <a:tblGrid>
                <a:gridCol w="1169582">
                  <a:extLst>
                    <a:ext uri="{9D8B030D-6E8A-4147-A177-3AD203B41FA5}">
                      <a16:colId xmlns:a16="http://schemas.microsoft.com/office/drawing/2014/main" val="20000"/>
                    </a:ext>
                  </a:extLst>
                </a:gridCol>
                <a:gridCol w="1169582">
                  <a:extLst>
                    <a:ext uri="{9D8B030D-6E8A-4147-A177-3AD203B41FA5}">
                      <a16:colId xmlns:a16="http://schemas.microsoft.com/office/drawing/2014/main" val="20001"/>
                    </a:ext>
                  </a:extLst>
                </a:gridCol>
                <a:gridCol w="1169582">
                  <a:extLst>
                    <a:ext uri="{9D8B030D-6E8A-4147-A177-3AD203B41FA5}">
                      <a16:colId xmlns:a16="http://schemas.microsoft.com/office/drawing/2014/main" val="20002"/>
                    </a:ext>
                  </a:extLst>
                </a:gridCol>
                <a:gridCol w="1169582">
                  <a:extLst>
                    <a:ext uri="{9D8B030D-6E8A-4147-A177-3AD203B41FA5}">
                      <a16:colId xmlns:a16="http://schemas.microsoft.com/office/drawing/2014/main" val="20003"/>
                    </a:ext>
                  </a:extLst>
                </a:gridCol>
              </a:tblGrid>
              <a:tr h="557687">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3000" b="1" dirty="0">
                          <a:solidFill>
                            <a:srgbClr val="F3F3F3"/>
                          </a:solidFill>
                          <a:latin typeface="Rajdhani"/>
                          <a:ea typeface="Rajdhani"/>
                          <a:cs typeface="Rajdhani"/>
                          <a:sym typeface="Rajdhani"/>
                        </a:rPr>
                        <a:t>ACF - OP</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256027045"/>
                  </a:ext>
                </a:extLst>
              </a:tr>
              <a:tr h="550796">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800" dirty="0" err="1">
                          <a:solidFill>
                            <a:srgbClr val="F3F3F3"/>
                          </a:solidFill>
                          <a:latin typeface="Fira Sans Condensed Light"/>
                          <a:ea typeface="Fira Sans Condensed Light"/>
                          <a:cs typeface="Fira Sans Condensed Light"/>
                          <a:sym typeface="Fira Sans Condensed Light"/>
                        </a:rPr>
                        <a:t>Overall</a:t>
                      </a:r>
                      <a:r>
                        <a:rPr lang="it-IT" sz="1800" dirty="0">
                          <a:solidFill>
                            <a:srgbClr val="F3F3F3"/>
                          </a:solidFill>
                          <a:latin typeface="Fira Sans Condensed Light"/>
                          <a:ea typeface="Fira Sans Condensed Light"/>
                          <a:cs typeface="Fira Sans Condensed Light"/>
                          <a:sym typeface="Fira Sans Condensed Light"/>
                        </a:rPr>
                        <a:t> </a:t>
                      </a:r>
                      <a:r>
                        <a:rPr lang="it-IT" sz="1800" dirty="0" err="1">
                          <a:solidFill>
                            <a:srgbClr val="F3F3F3"/>
                          </a:solidFill>
                          <a:latin typeface="Fira Sans Condensed Light"/>
                          <a:ea typeface="Fira Sans Condensed Light"/>
                          <a:cs typeface="Fira Sans Condensed Light"/>
                          <a:sym typeface="Fira Sans Condensed Light"/>
                        </a:rPr>
                        <a:t>Accuracy</a:t>
                      </a:r>
                      <a:endParaRPr lang="it-IT"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3245390419"/>
                  </a:ext>
                </a:extLst>
              </a:tr>
              <a:tr h="962464">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KNN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SVM</a:t>
                      </a: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RF</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834743">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0.762</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0.759</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0.803</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800" dirty="0">
                          <a:solidFill>
                            <a:srgbClr val="F3F3F3"/>
                          </a:solidFill>
                          <a:latin typeface="Fira Sans Condensed Light"/>
                          <a:ea typeface="Fira Sans Condensed Light"/>
                          <a:cs typeface="Fira Sans Condensed Light"/>
                          <a:sym typeface="Fira Sans Condensed Light"/>
                        </a:rPr>
                        <a:t>0.753</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graphicFrame>
        <p:nvGraphicFramePr>
          <p:cNvPr id="4" name="Google Shape;647;p33">
            <a:extLst>
              <a:ext uri="{FF2B5EF4-FFF2-40B4-BE49-F238E27FC236}">
                <a16:creationId xmlns:a16="http://schemas.microsoft.com/office/drawing/2014/main" id="{C7400423-DCE3-4ADD-B82C-F1459A6624B6}"/>
              </a:ext>
            </a:extLst>
          </p:cNvPr>
          <p:cNvGraphicFramePr/>
          <p:nvPr>
            <p:extLst>
              <p:ext uri="{D42A27DB-BD31-4B8C-83A1-F6EECF244321}">
                <p14:modId xmlns:p14="http://schemas.microsoft.com/office/powerpoint/2010/main" val="195851004"/>
              </p:ext>
            </p:extLst>
          </p:nvPr>
        </p:nvGraphicFramePr>
        <p:xfrm>
          <a:off x="6954364" y="2186358"/>
          <a:ext cx="1881962" cy="1984992"/>
        </p:xfrm>
        <a:graphic>
          <a:graphicData uri="http://schemas.openxmlformats.org/drawingml/2006/table">
            <a:tbl>
              <a:tblPr>
                <a:noFill/>
                <a:tableStyleId>{2AE9C039-E4CC-4680-B8E5-E2BA42C63F41}</a:tableStyleId>
              </a:tblPr>
              <a:tblGrid>
                <a:gridCol w="1881962">
                  <a:extLst>
                    <a:ext uri="{9D8B030D-6E8A-4147-A177-3AD203B41FA5}">
                      <a16:colId xmlns:a16="http://schemas.microsoft.com/office/drawing/2014/main" val="20000"/>
                    </a:ext>
                  </a:extLst>
                </a:gridCol>
              </a:tblGrid>
              <a:tr h="413380">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VRDL</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672471">
                <a:tc>
                  <a:txBody>
                    <a:bodyPr/>
                    <a:lstStyle/>
                    <a:p>
                      <a:pPr marL="0" lvl="0" indent="0" algn="ctr" rtl="0">
                        <a:spcBef>
                          <a:spcPts val="0"/>
                        </a:spcBef>
                        <a:spcAft>
                          <a:spcPts val="0"/>
                        </a:spcAft>
                        <a:buNone/>
                      </a:pPr>
                      <a:r>
                        <a:rPr lang="it-IT" sz="1800" dirty="0" err="1">
                          <a:solidFill>
                            <a:srgbClr val="F3F3F3"/>
                          </a:solidFill>
                          <a:latin typeface="Fira Sans Condensed Light"/>
                          <a:ea typeface="Fira Sans Condensed Light"/>
                          <a:cs typeface="Fira Sans Condensed Light"/>
                          <a:sym typeface="Fira Sans Condensed Light"/>
                        </a:rPr>
                        <a:t>Overall</a:t>
                      </a:r>
                      <a:r>
                        <a:rPr lang="it-IT" sz="1800" dirty="0">
                          <a:solidFill>
                            <a:srgbClr val="F3F3F3"/>
                          </a:solidFill>
                          <a:latin typeface="Fira Sans Condensed Light"/>
                          <a:ea typeface="Fira Sans Condensed Light"/>
                          <a:cs typeface="Fira Sans Condensed Light"/>
                          <a:sym typeface="Fira Sans Condensed Light"/>
                        </a:rPr>
                        <a:t> </a:t>
                      </a:r>
                      <a:r>
                        <a:rPr lang="it-IT" sz="1800" dirty="0" err="1">
                          <a:solidFill>
                            <a:srgbClr val="F3F3F3"/>
                          </a:solidFill>
                          <a:latin typeface="Fira Sans Condensed Light"/>
                          <a:ea typeface="Fira Sans Condensed Light"/>
                          <a:cs typeface="Fira Sans Condensed Light"/>
                          <a:sym typeface="Fira Sans Condensed Light"/>
                        </a:rPr>
                        <a:t>Accuracy</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0.715</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2798310759"/>
                  </a:ext>
                </a:extLst>
              </a:tr>
            </a:tbl>
          </a:graphicData>
        </a:graphic>
      </p:graphicFrame>
      <p:pic>
        <p:nvPicPr>
          <p:cNvPr id="5" name="Picture 10" descr="Versus PNG Clipart | PNG Mart">
            <a:extLst>
              <a:ext uri="{FF2B5EF4-FFF2-40B4-BE49-F238E27FC236}">
                <a16:creationId xmlns:a16="http://schemas.microsoft.com/office/drawing/2014/main" id="{0148C56B-BD34-4A6B-B07A-B28C37D0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530" y="2482618"/>
            <a:ext cx="1255306" cy="982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435077" y="1476335"/>
            <a:ext cx="3708923"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Introduzione</a:t>
            </a:r>
            <a:endParaRPr dirty="0"/>
          </a:p>
        </p:txBody>
      </p:sp>
      <p:sp>
        <p:nvSpPr>
          <p:cNvPr id="136" name="Google Shape;136;p27"/>
          <p:cNvSpPr txBox="1">
            <a:spLocks noGrp="1"/>
          </p:cNvSpPr>
          <p:nvPr>
            <p:ph type="subTitle" idx="1"/>
          </p:nvPr>
        </p:nvSpPr>
        <p:spPr>
          <a:xfrm>
            <a:off x="404038" y="1434600"/>
            <a:ext cx="4444061" cy="2274300"/>
          </a:xfrm>
          <a:prstGeom prst="rect">
            <a:avLst/>
          </a:prstGeom>
        </p:spPr>
        <p:txBody>
          <a:bodyPr spcFirstLastPara="1" wrap="square" lIns="91425" tIns="91425" rIns="91425" bIns="91425" anchor="ctr" anchorCtr="0">
            <a:noAutofit/>
          </a:bodyPr>
          <a:lstStyle/>
          <a:p>
            <a:endParaRPr lang="it-IT" dirty="0"/>
          </a:p>
          <a:p>
            <a:pPr algn="ctr"/>
            <a:r>
              <a:rPr lang="it-IT" dirty="0"/>
              <a:t> </a:t>
            </a:r>
            <a:r>
              <a:rPr lang="it-IT" b="1" dirty="0"/>
              <a:t>Questo progetto esplora la possibilità di identificare possibili atti di violenza andando a considerare la distanza tra le varie parti del corpo degli individui coinvolti in un video. Tale problema affrontato potrebbe essere utilizzato per intensificare la sicurezza in vari contesti per mezzo dei video acquisiti tramite videocamere di sorveglianza. </a:t>
            </a:r>
            <a:endParaRPr dirty="0"/>
          </a:p>
        </p:txBody>
      </p:sp>
      <p:cxnSp>
        <p:nvCxnSpPr>
          <p:cNvPr id="137" name="Google Shape;137;p27"/>
          <p:cNvCxnSpPr>
            <a:cxnSpLocks/>
          </p:cNvCxnSpPr>
          <p:nvPr/>
        </p:nvCxnSpPr>
        <p:spPr>
          <a:xfrm>
            <a:off x="5120319" y="2222211"/>
            <a:ext cx="0" cy="824334"/>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KNN</a:t>
            </a:r>
            <a:endParaRPr dirty="0"/>
          </a:p>
        </p:txBody>
      </p:sp>
      <p:pic>
        <p:nvPicPr>
          <p:cNvPr id="4" name="Immagine 3" descr="Immagine che contiene screenshot&#10;&#10;Descrizione generata automaticamente">
            <a:extLst>
              <a:ext uri="{FF2B5EF4-FFF2-40B4-BE49-F238E27FC236}">
                <a16:creationId xmlns:a16="http://schemas.microsoft.com/office/drawing/2014/main" id="{B57A2936-ED91-468D-827C-72729C52C367}"/>
              </a:ext>
            </a:extLst>
          </p:cNvPr>
          <p:cNvPicPr/>
          <p:nvPr/>
        </p:nvPicPr>
        <p:blipFill>
          <a:blip r:embed="rId4">
            <a:extLst>
              <a:ext uri="{28A0092B-C50C-407E-A947-70E740481C1C}">
                <a14:useLocalDpi xmlns:a14="http://schemas.microsoft.com/office/drawing/2010/main" val="0"/>
              </a:ext>
            </a:extLst>
          </a:blip>
          <a:stretch>
            <a:fillRect/>
          </a:stretch>
        </p:blipFill>
        <p:spPr>
          <a:xfrm>
            <a:off x="2740596" y="1518460"/>
            <a:ext cx="3662807" cy="2872787"/>
          </a:xfrm>
          <a:prstGeom prst="rect">
            <a:avLst/>
          </a:prstGeom>
        </p:spPr>
      </p:pic>
    </p:spTree>
    <p:extLst>
      <p:ext uri="{BB962C8B-B14F-4D97-AF65-F5344CB8AC3E}">
        <p14:creationId xmlns:p14="http://schemas.microsoft.com/office/powerpoint/2010/main" val="1900734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Random </a:t>
            </a:r>
            <a:r>
              <a:rPr lang="it-IT" dirty="0" err="1"/>
              <a:t>Forest</a:t>
            </a:r>
            <a:endParaRPr dirty="0"/>
          </a:p>
        </p:txBody>
      </p:sp>
      <p:pic>
        <p:nvPicPr>
          <p:cNvPr id="6" name="Immagine 5">
            <a:extLst>
              <a:ext uri="{FF2B5EF4-FFF2-40B4-BE49-F238E27FC236}">
                <a16:creationId xmlns:a16="http://schemas.microsoft.com/office/drawing/2014/main" id="{EDBC9AFB-1811-43B1-BA50-48EA783FB437}"/>
              </a:ext>
            </a:extLst>
          </p:cNvPr>
          <p:cNvPicPr/>
          <p:nvPr/>
        </p:nvPicPr>
        <p:blipFill>
          <a:blip r:embed="rId4"/>
          <a:stretch>
            <a:fillRect/>
          </a:stretch>
        </p:blipFill>
        <p:spPr>
          <a:xfrm>
            <a:off x="2741400" y="1506735"/>
            <a:ext cx="3661200" cy="2872800"/>
          </a:xfrm>
          <a:prstGeom prst="rect">
            <a:avLst/>
          </a:prstGeom>
        </p:spPr>
      </p:pic>
    </p:spTree>
    <p:extLst>
      <p:ext uri="{BB962C8B-B14F-4D97-AF65-F5344CB8AC3E}">
        <p14:creationId xmlns:p14="http://schemas.microsoft.com/office/powerpoint/2010/main" val="3014531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SVM</a:t>
            </a:r>
            <a:endParaRPr dirty="0"/>
          </a:p>
        </p:txBody>
      </p:sp>
      <p:pic>
        <p:nvPicPr>
          <p:cNvPr id="4" name="Immagine 3">
            <a:extLst>
              <a:ext uri="{FF2B5EF4-FFF2-40B4-BE49-F238E27FC236}">
                <a16:creationId xmlns:a16="http://schemas.microsoft.com/office/drawing/2014/main" id="{D1AD9071-D9A8-4582-A188-268A1F16558C}"/>
              </a:ext>
            </a:extLst>
          </p:cNvPr>
          <p:cNvPicPr/>
          <p:nvPr/>
        </p:nvPicPr>
        <p:blipFill>
          <a:blip r:embed="rId4">
            <a:extLst>
              <a:ext uri="{28A0092B-C50C-407E-A947-70E740481C1C}">
                <a14:useLocalDpi xmlns:a14="http://schemas.microsoft.com/office/drawing/2010/main" val="0"/>
              </a:ext>
            </a:extLst>
          </a:blip>
          <a:stretch>
            <a:fillRect/>
          </a:stretch>
        </p:blipFill>
        <p:spPr>
          <a:xfrm>
            <a:off x="2741400" y="1512995"/>
            <a:ext cx="3661200" cy="2872800"/>
          </a:xfrm>
          <a:prstGeom prst="rect">
            <a:avLst/>
          </a:prstGeom>
        </p:spPr>
      </p:pic>
    </p:spTree>
    <p:extLst>
      <p:ext uri="{BB962C8B-B14F-4D97-AF65-F5344CB8AC3E}">
        <p14:creationId xmlns:p14="http://schemas.microsoft.com/office/powerpoint/2010/main" val="2858232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Neural</a:t>
            </a:r>
            <a:r>
              <a:rPr lang="it-IT" dirty="0"/>
              <a:t> Network</a:t>
            </a:r>
            <a:endParaRPr dirty="0"/>
          </a:p>
        </p:txBody>
      </p:sp>
      <p:pic>
        <p:nvPicPr>
          <p:cNvPr id="5" name="Immagine 4" descr="Immagine che contiene mappa&#10;&#10;Descrizione generata automaticamente">
            <a:extLst>
              <a:ext uri="{FF2B5EF4-FFF2-40B4-BE49-F238E27FC236}">
                <a16:creationId xmlns:a16="http://schemas.microsoft.com/office/drawing/2014/main" id="{EA046A03-964A-4B9B-8C11-B3D937BA40B2}"/>
              </a:ext>
            </a:extLst>
          </p:cNvPr>
          <p:cNvPicPr/>
          <p:nvPr/>
        </p:nvPicPr>
        <p:blipFill>
          <a:blip r:embed="rId4">
            <a:extLst>
              <a:ext uri="{28A0092B-C50C-407E-A947-70E740481C1C}">
                <a14:useLocalDpi xmlns:a14="http://schemas.microsoft.com/office/drawing/2010/main" val="0"/>
              </a:ext>
            </a:extLst>
          </a:blip>
          <a:stretch>
            <a:fillRect/>
          </a:stretch>
        </p:blipFill>
        <p:spPr>
          <a:xfrm>
            <a:off x="2786173" y="1474062"/>
            <a:ext cx="3571653" cy="2893798"/>
          </a:xfrm>
          <a:prstGeom prst="rect">
            <a:avLst/>
          </a:prstGeom>
        </p:spPr>
      </p:pic>
    </p:spTree>
    <p:extLst>
      <p:ext uri="{BB962C8B-B14F-4D97-AF65-F5344CB8AC3E}">
        <p14:creationId xmlns:p14="http://schemas.microsoft.com/office/powerpoint/2010/main" val="2545109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it-IT" dirty="0"/>
              <a:t>Conclusioni &amp; </a:t>
            </a:r>
            <a:r>
              <a:rPr lang="it-IT"/>
              <a:t>Sviluppi Futuri</a:t>
            </a:r>
            <a:endParaRPr lang="it-IT" dirty="0"/>
          </a:p>
        </p:txBody>
      </p:sp>
      <p:sp>
        <p:nvSpPr>
          <p:cNvPr id="176" name="Google Shape;176;p30"/>
          <p:cNvSpPr txBox="1">
            <a:spLocks noGrp="1"/>
          </p:cNvSpPr>
          <p:nvPr>
            <p:ph type="title" idx="2"/>
          </p:nvPr>
        </p:nvSpPr>
        <p:spPr>
          <a:xfrm>
            <a:off x="4849170" y="1001125"/>
            <a:ext cx="2274644"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669957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Conclusione &amp; Sviluppi Futuri</a:t>
            </a:r>
            <a:endParaRPr dirty="0"/>
          </a:p>
        </p:txBody>
      </p:sp>
      <p:sp>
        <p:nvSpPr>
          <p:cNvPr id="8" name="Google Shape;634;p32">
            <a:extLst>
              <a:ext uri="{FF2B5EF4-FFF2-40B4-BE49-F238E27FC236}">
                <a16:creationId xmlns:a16="http://schemas.microsoft.com/office/drawing/2014/main" id="{4D930BEA-EF7A-4A2F-AEBD-5E8615C1971F}"/>
              </a:ext>
            </a:extLst>
          </p:cNvPr>
          <p:cNvSpPr txBox="1">
            <a:spLocks/>
          </p:cNvSpPr>
          <p:nvPr/>
        </p:nvSpPr>
        <p:spPr>
          <a:xfrm>
            <a:off x="414671" y="1261203"/>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I risultati ottenuti dai vari classificatori sono soddisfacenti, in particolare si può notare come il Random </a:t>
            </a:r>
            <a:r>
              <a:rPr lang="it-IT" sz="1400" dirty="0" err="1"/>
              <a:t>Forest</a:t>
            </a:r>
            <a:r>
              <a:rPr lang="it-IT" sz="1400" dirty="0"/>
              <a:t> sia il più performante.</a:t>
            </a:r>
          </a:p>
          <a:p>
            <a:pPr marL="285750" indent="-285750">
              <a:lnSpc>
                <a:spcPct val="100000"/>
              </a:lnSpc>
              <a:spcAft>
                <a:spcPts val="1600"/>
              </a:spcAft>
            </a:pPr>
            <a:r>
              <a:rPr lang="it-IT" sz="1400" dirty="0"/>
              <a:t> Come hanno dimostrato i nostri risultati, il metodo richiede tuttavia una grande quantità di dati di training affinché l’algoritmo apprenda la tipica postura che le persone assumono in casi di combattimento. </a:t>
            </a:r>
          </a:p>
          <a:p>
            <a:pPr marL="285750" indent="-285750">
              <a:lnSpc>
                <a:spcPct val="100000"/>
              </a:lnSpc>
              <a:spcAft>
                <a:spcPts val="1600"/>
              </a:spcAft>
            </a:pPr>
            <a:r>
              <a:rPr lang="it-IT" sz="1400" dirty="0"/>
              <a:t>I frame estratti dai video dovrebbero essere raccolti in modo tale che i soggetti siano chiaramente visibili senza rumore sullo sfondo al fine di catturare le loro articolazioni in modo affidabile quando si utilizza Open Pose.</a:t>
            </a:r>
            <a:endParaRPr lang="en-US" sz="1400" dirty="0"/>
          </a:p>
        </p:txBody>
      </p:sp>
      <p:sp>
        <p:nvSpPr>
          <p:cNvPr id="9" name="Google Shape;634;p32">
            <a:extLst>
              <a:ext uri="{FF2B5EF4-FFF2-40B4-BE49-F238E27FC236}">
                <a16:creationId xmlns:a16="http://schemas.microsoft.com/office/drawing/2014/main" id="{69C8C372-6CA4-4A77-8D96-F708ECC225F2}"/>
              </a:ext>
            </a:extLst>
          </p:cNvPr>
          <p:cNvSpPr txBox="1">
            <a:spLocks/>
          </p:cNvSpPr>
          <p:nvPr/>
        </p:nvSpPr>
        <p:spPr>
          <a:xfrm>
            <a:off x="3118885" y="4113470"/>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La ricerca futura potrebbe mirare a migliorare ulteriormente l’</a:t>
            </a:r>
            <a:r>
              <a:rPr lang="it-IT" sz="1400" dirty="0" err="1"/>
              <a:t>accuracy</a:t>
            </a:r>
            <a:r>
              <a:rPr lang="it-IT" sz="1400" dirty="0"/>
              <a:t> aggiungendo nuovi dati di training e sviluppando modelli più robusti.</a:t>
            </a:r>
          </a:p>
        </p:txBody>
      </p:sp>
      <p:pic>
        <p:nvPicPr>
          <p:cNvPr id="4100" name="Picture 4" descr="Download Free png Conclusion, planning, problem solving, solution ...">
            <a:extLst>
              <a:ext uri="{FF2B5EF4-FFF2-40B4-BE49-F238E27FC236}">
                <a16:creationId xmlns:a16="http://schemas.microsoft.com/office/drawing/2014/main" id="{1DC48E45-7D2D-4AA5-9BE6-2822B7FEA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721" y="1261203"/>
            <a:ext cx="2269608" cy="22696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a GF Costa degli Etruschi fa “RITORNO AL FUTURO”">
            <a:extLst>
              <a:ext uri="{FF2B5EF4-FFF2-40B4-BE49-F238E27FC236}">
                <a16:creationId xmlns:a16="http://schemas.microsoft.com/office/drawing/2014/main" id="{726503BA-8771-43E5-98B6-7546BB7D4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138" y="3962808"/>
            <a:ext cx="1704123" cy="85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17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Demo</a:t>
            </a:r>
            <a:endParaRPr sz="6400" dirty="0"/>
          </a:p>
        </p:txBody>
      </p:sp>
      <p:pic>
        <p:nvPicPr>
          <p:cNvPr id="4" name="2020-05-27 20-30-35">
            <a:hlinkClick r:id="" action="ppaction://media"/>
            <a:extLst>
              <a:ext uri="{FF2B5EF4-FFF2-40B4-BE49-F238E27FC236}">
                <a16:creationId xmlns:a16="http://schemas.microsoft.com/office/drawing/2014/main" id="{B3686E0B-FE33-47EE-92DE-8E06E1A1572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29677" y="1069986"/>
            <a:ext cx="7084645" cy="3983884"/>
          </a:xfrm>
          <a:prstGeom prst="rect">
            <a:avLst/>
          </a:prstGeom>
        </p:spPr>
      </p:pic>
    </p:spTree>
    <p:extLst>
      <p:ext uri="{BB962C8B-B14F-4D97-AF65-F5344CB8AC3E}">
        <p14:creationId xmlns:p14="http://schemas.microsoft.com/office/powerpoint/2010/main" val="2913406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GRAZIE PER L’ATTENZIONE!</a:t>
            </a:r>
            <a:endParaRPr sz="6400" dirty="0"/>
          </a:p>
        </p:txBody>
      </p:sp>
      <p:pic>
        <p:nvPicPr>
          <p:cNvPr id="3" name="Picture 2" descr="The End GIFs | Tenor">
            <a:extLst>
              <a:ext uri="{FF2B5EF4-FFF2-40B4-BE49-F238E27FC236}">
                <a16:creationId xmlns:a16="http://schemas.microsoft.com/office/drawing/2014/main" id="{D60E53A3-3F45-438A-AA1F-CAD283DE64D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68631" y="1125723"/>
            <a:ext cx="5006736" cy="3664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2789190" y="3955047"/>
            <a:ext cx="5470578" cy="988797"/>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it-IT" b="1" i="1" dirty="0"/>
              <a:t>Cross-</a:t>
            </a:r>
            <a:r>
              <a:rPr lang="it-IT" b="1" i="1" dirty="0" err="1"/>
              <a:t>Species</a:t>
            </a:r>
            <a:r>
              <a:rPr lang="it-IT" b="1" i="1" dirty="0"/>
              <a:t> </a:t>
            </a:r>
            <a:r>
              <a:rPr lang="it-IT" b="1" i="1" dirty="0" err="1"/>
              <a:t>Fight</a:t>
            </a:r>
            <a:r>
              <a:rPr lang="it-IT" b="1" i="1" dirty="0"/>
              <a:t> </a:t>
            </a:r>
            <a:r>
              <a:rPr lang="it-IT" b="1" i="1" dirty="0" err="1"/>
              <a:t>Detection</a:t>
            </a:r>
            <a:r>
              <a:rPr lang="it-IT" b="1" i="1" dirty="0"/>
              <a:t> </a:t>
            </a:r>
          </a:p>
          <a:p>
            <a:pPr marL="152400" indent="0" algn="l"/>
            <a:endParaRPr lang="it-IT" b="1" i="1" dirty="0"/>
          </a:p>
          <a:p>
            <a:pPr algn="l">
              <a:buFont typeface="Arial" panose="020B0604020202020204" pitchFamily="34" charset="0"/>
              <a:buChar char="•"/>
            </a:pPr>
            <a:r>
              <a:rPr lang="en-US" b="1" i="1" dirty="0"/>
              <a:t>Violence Detection using Oriented Violent Flow </a:t>
            </a:r>
          </a:p>
          <a:p>
            <a:pPr algn="l">
              <a:buFont typeface="Arial" panose="020B0604020202020204" pitchFamily="34" charset="0"/>
              <a:buChar char="•"/>
            </a:pPr>
            <a:endParaRPr lang="en-US" b="1" i="1" dirty="0"/>
          </a:p>
          <a:p>
            <a:pPr algn="l">
              <a:buFont typeface="Arial" panose="020B0604020202020204" pitchFamily="34" charset="0"/>
              <a:buChar char="•"/>
            </a:pPr>
            <a:r>
              <a:rPr lang="en-US" dirty="0"/>
              <a:t>Violence Recognition from Videos using Deep Learning Techniques</a:t>
            </a:r>
            <a:endParaRPr lang="it-IT" dirty="0"/>
          </a:p>
          <a:p>
            <a:endParaRPr lang="it-IT" dirty="0"/>
          </a:p>
        </p:txBody>
      </p:sp>
      <p:sp>
        <p:nvSpPr>
          <p:cNvPr id="7" name="Google Shape;174;p30">
            <a:extLst>
              <a:ext uri="{FF2B5EF4-FFF2-40B4-BE49-F238E27FC236}">
                <a16:creationId xmlns:a16="http://schemas.microsoft.com/office/drawing/2014/main" id="{8541AEC5-F9B3-46CF-BFFA-68BF97DE40E5}"/>
              </a:ext>
            </a:extLst>
          </p:cNvPr>
          <p:cNvSpPr txBox="1">
            <a:spLocks/>
          </p:cNvSpPr>
          <p:nvPr/>
        </p:nvSpPr>
        <p:spPr>
          <a:xfrm>
            <a:off x="1042904" y="39842"/>
            <a:ext cx="7058189" cy="10431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4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it-IT" sz="5000" dirty="0"/>
              <a:t>Stato dell’Arte</a:t>
            </a:r>
          </a:p>
        </p:txBody>
      </p:sp>
      <p:pic>
        <p:nvPicPr>
          <p:cNvPr id="1026" name="Picture 2" descr="Codice dei contratti pubblici: qual è lo stato dell'arte ...">
            <a:extLst>
              <a:ext uri="{FF2B5EF4-FFF2-40B4-BE49-F238E27FC236}">
                <a16:creationId xmlns:a16="http://schemas.microsoft.com/office/drawing/2014/main" id="{A0ABC3B5-1421-4535-A4BC-32698E9FC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302" y="1083030"/>
            <a:ext cx="5759391" cy="241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142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580099" y="2347611"/>
            <a:ext cx="2820542" cy="7949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Obiettivi </a:t>
            </a:r>
            <a:br>
              <a:rPr lang="it-IT" dirty="0"/>
            </a:br>
            <a:endParaRPr dirty="0"/>
          </a:p>
        </p:txBody>
      </p:sp>
      <p:cxnSp>
        <p:nvCxnSpPr>
          <p:cNvPr id="143" name="Google Shape;143;p28"/>
          <p:cNvCxnSpPr>
            <a:cxnSpLocks/>
          </p:cNvCxnSpPr>
          <p:nvPr/>
        </p:nvCxnSpPr>
        <p:spPr>
          <a:xfrm>
            <a:off x="6151750" y="829339"/>
            <a:ext cx="0" cy="3625703"/>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3763929" y="1264805"/>
            <a:ext cx="2283546"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Estrazione frame dai video</a:t>
            </a:r>
            <a:endParaRPr dirty="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26480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2400" b="1" dirty="0">
                <a:solidFill>
                  <a:srgbClr val="F3F3F3"/>
                </a:solidFill>
                <a:latin typeface="Rajdhani"/>
                <a:ea typeface="Rajdhani"/>
                <a:cs typeface="Rajdhani"/>
                <a:sym typeface="Rajdhani"/>
              </a:rPr>
              <a:t>1</a:t>
            </a:r>
            <a:endParaRPr sz="2400" b="1" dirty="0">
              <a:solidFill>
                <a:srgbClr val="F3F3F3"/>
              </a:solidFill>
              <a:latin typeface="Rajdhani"/>
              <a:ea typeface="Rajdhani"/>
              <a:cs typeface="Rajdhani"/>
              <a:sym typeface="Rajdhani"/>
            </a:endParaRPr>
          </a:p>
        </p:txBody>
      </p:sp>
      <p:sp>
        <p:nvSpPr>
          <p:cNvPr id="146" name="Google Shape;146;p28"/>
          <p:cNvSpPr txBox="1"/>
          <p:nvPr/>
        </p:nvSpPr>
        <p:spPr>
          <a:xfrm>
            <a:off x="6227813" y="2106769"/>
            <a:ext cx="2430771" cy="3207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Recupero di 18 landmark</a:t>
            </a:r>
            <a:endParaRPr dirty="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74508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Calcolo delle distanze </a:t>
            </a:r>
            <a:endParaRPr dirty="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200590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2</a:t>
            </a:r>
            <a:endParaRPr sz="2400" b="1" dirty="0">
              <a:solidFill>
                <a:srgbClr val="F3F3F3"/>
              </a:solidFill>
              <a:latin typeface="Rajdhani"/>
              <a:ea typeface="Rajdhani"/>
              <a:cs typeface="Rajdhani"/>
              <a:sym typeface="Rajdhani"/>
            </a:endParaRPr>
          </a:p>
        </p:txBody>
      </p:sp>
      <p:sp>
        <p:nvSpPr>
          <p:cNvPr id="150" name="Google Shape;150;p28"/>
          <p:cNvSpPr txBox="1"/>
          <p:nvPr/>
        </p:nvSpPr>
        <p:spPr>
          <a:xfrm>
            <a:off x="6256025" y="274508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3</a:t>
            </a:r>
          </a:p>
        </p:txBody>
      </p:sp>
      <p:sp>
        <p:nvSpPr>
          <p:cNvPr id="151" name="Google Shape;151;p28"/>
          <p:cNvSpPr txBox="1"/>
          <p:nvPr/>
        </p:nvSpPr>
        <p:spPr>
          <a:xfrm>
            <a:off x="3983775" y="311404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400" b="1" dirty="0">
              <a:solidFill>
                <a:srgbClr val="F3F3F3"/>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a:off x="6047475" y="15780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stCxn id="147" idx="3"/>
            <a:endCxn id="150" idx="1"/>
          </p:cNvCxnSpPr>
          <p:nvPr/>
        </p:nvCxnSpPr>
        <p:spPr>
          <a:xfrm>
            <a:off x="6047475" y="3058280"/>
            <a:ext cx="208500" cy="0"/>
          </a:xfrm>
          <a:prstGeom prst="straightConnector1">
            <a:avLst/>
          </a:prstGeom>
          <a:noFill/>
          <a:ln w="19050" cap="flat" cmpd="sng">
            <a:solidFill>
              <a:srgbClr val="F3F3F3"/>
            </a:solidFill>
            <a:prstDash val="solid"/>
            <a:round/>
            <a:headEnd type="none" w="med" len="med"/>
            <a:tailEnd type="none" w="med" len="med"/>
          </a:ln>
        </p:spPr>
      </p:cxnSp>
      <p:sp>
        <p:nvSpPr>
          <p:cNvPr id="27" name="Google Shape;146;p28">
            <a:extLst>
              <a:ext uri="{FF2B5EF4-FFF2-40B4-BE49-F238E27FC236}">
                <a16:creationId xmlns:a16="http://schemas.microsoft.com/office/drawing/2014/main" id="{1D44835B-3C31-4F1E-AE18-99651B67BEC7}"/>
              </a:ext>
            </a:extLst>
          </p:cNvPr>
          <p:cNvSpPr txBox="1"/>
          <p:nvPr/>
        </p:nvSpPr>
        <p:spPr>
          <a:xfrm>
            <a:off x="6244355" y="3576128"/>
            <a:ext cx="2430771" cy="6263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Classificazione</a:t>
            </a:r>
            <a:endParaRPr dirty="0">
              <a:solidFill>
                <a:srgbClr val="F3F3F3"/>
              </a:solidFill>
              <a:latin typeface="Fira Sans Condensed Light"/>
              <a:ea typeface="Fira Sans Condensed Light"/>
              <a:cs typeface="Fira Sans Condensed Light"/>
              <a:sym typeface="Fira Sans Condensed Light"/>
            </a:endParaRPr>
          </a:p>
        </p:txBody>
      </p:sp>
      <p:sp>
        <p:nvSpPr>
          <p:cNvPr id="28" name="Google Shape;149;p28">
            <a:extLst>
              <a:ext uri="{FF2B5EF4-FFF2-40B4-BE49-F238E27FC236}">
                <a16:creationId xmlns:a16="http://schemas.microsoft.com/office/drawing/2014/main" id="{14CB272A-4940-462C-9CD4-5051A38B1332}"/>
              </a:ext>
            </a:extLst>
          </p:cNvPr>
          <p:cNvSpPr txBox="1"/>
          <p:nvPr/>
        </p:nvSpPr>
        <p:spPr>
          <a:xfrm>
            <a:off x="3983720" y="3487301"/>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4</a:t>
            </a:r>
            <a:endParaRPr sz="2400" b="1" dirty="0">
              <a:solidFill>
                <a:srgbClr val="F3F3F3"/>
              </a:solidFill>
              <a:latin typeface="Rajdhani"/>
              <a:ea typeface="Rajdhani"/>
              <a:cs typeface="Rajdhani"/>
              <a:sym typeface="Rajdhani"/>
            </a:endParaRPr>
          </a:p>
        </p:txBody>
      </p:sp>
      <p:cxnSp>
        <p:nvCxnSpPr>
          <p:cNvPr id="29" name="Google Shape;152;p28">
            <a:extLst>
              <a:ext uri="{FF2B5EF4-FFF2-40B4-BE49-F238E27FC236}">
                <a16:creationId xmlns:a16="http://schemas.microsoft.com/office/drawing/2014/main" id="{2D88353B-918A-48EC-81E2-59D9CC267A37}"/>
              </a:ext>
            </a:extLst>
          </p:cNvPr>
          <p:cNvCxnSpPr/>
          <p:nvPr/>
        </p:nvCxnSpPr>
        <p:spPr>
          <a:xfrm>
            <a:off x="6047420" y="3059401"/>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23" name="Google Shape;152;p28">
            <a:extLst>
              <a:ext uri="{FF2B5EF4-FFF2-40B4-BE49-F238E27FC236}">
                <a16:creationId xmlns:a16="http://schemas.microsoft.com/office/drawing/2014/main" id="{0EC34CC8-662A-4FC0-8A92-29F66D856FC0}"/>
              </a:ext>
            </a:extLst>
          </p:cNvPr>
          <p:cNvCxnSpPr>
            <a:cxnSpLocks/>
          </p:cNvCxnSpPr>
          <p:nvPr/>
        </p:nvCxnSpPr>
        <p:spPr>
          <a:xfrm>
            <a:off x="6046438" y="23191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24" name="Google Shape;153;p28">
            <a:extLst>
              <a:ext uri="{FF2B5EF4-FFF2-40B4-BE49-F238E27FC236}">
                <a16:creationId xmlns:a16="http://schemas.microsoft.com/office/drawing/2014/main" id="{FBC73BE9-F978-46B0-BEB4-0395C2E65D9B}"/>
              </a:ext>
            </a:extLst>
          </p:cNvPr>
          <p:cNvCxnSpPr>
            <a:cxnSpLocks/>
          </p:cNvCxnSpPr>
          <p:nvPr/>
        </p:nvCxnSpPr>
        <p:spPr>
          <a:xfrm>
            <a:off x="6046384" y="3788591"/>
            <a:ext cx="208604"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Approccio utilizzato</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https://www.kaggle.com/mohamedmustafa/real-life-violence-situations-dataset</a:t>
            </a:r>
            <a:endParaRPr lang="it-IT" dirty="0">
              <a:solidFill>
                <a:schemeClr val="accent2">
                  <a:lumMod val="40000"/>
                  <a:lumOff val="60000"/>
                </a:schemeClr>
              </a:solidFill>
            </a:endParaRPr>
          </a:p>
        </p:txBody>
      </p:sp>
      <p:pic>
        <p:nvPicPr>
          <p:cNvPr id="6" name="Immagine 5">
            <a:extLst>
              <a:ext uri="{FF2B5EF4-FFF2-40B4-BE49-F238E27FC236}">
                <a16:creationId xmlns:a16="http://schemas.microsoft.com/office/drawing/2014/main" id="{38AC5FA7-9ADE-461D-8779-DB968ACFD888}"/>
              </a:ext>
            </a:extLst>
          </p:cNvPr>
          <p:cNvPicPr>
            <a:picLocks noChangeAspect="1"/>
          </p:cNvPicPr>
          <p:nvPr/>
        </p:nvPicPr>
        <p:blipFill>
          <a:blip r:embed="rId3"/>
          <a:stretch>
            <a:fillRect/>
          </a:stretch>
        </p:blipFill>
        <p:spPr>
          <a:xfrm>
            <a:off x="0" y="1517064"/>
            <a:ext cx="6137243" cy="2109371"/>
          </a:xfrm>
          <a:prstGeom prst="rect">
            <a:avLst/>
          </a:prstGeom>
        </p:spPr>
      </p:pic>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1042904" y="39842"/>
            <a:ext cx="705818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Dataset</a:t>
            </a:r>
            <a:endParaRPr sz="5000" dirty="0"/>
          </a:p>
        </p:txBody>
      </p:sp>
      <p:pic>
        <p:nvPicPr>
          <p:cNvPr id="2" name="Immagine 1">
            <a:extLst>
              <a:ext uri="{FF2B5EF4-FFF2-40B4-BE49-F238E27FC236}">
                <a16:creationId xmlns:a16="http://schemas.microsoft.com/office/drawing/2014/main" id="{2C140DC7-D184-41B0-B0E0-3732E1D45997}"/>
              </a:ext>
            </a:extLst>
          </p:cNvPr>
          <p:cNvPicPr>
            <a:picLocks noChangeAspect="1"/>
          </p:cNvPicPr>
          <p:nvPr/>
        </p:nvPicPr>
        <p:blipFill rotWithShape="1">
          <a:blip r:embed="rId4"/>
          <a:srcRect l="371" b="16601"/>
          <a:stretch/>
        </p:blipFill>
        <p:spPr>
          <a:xfrm>
            <a:off x="6273208" y="911293"/>
            <a:ext cx="2721935" cy="3320914"/>
          </a:xfrm>
          <a:prstGeom prst="rect">
            <a:avLst/>
          </a:prstGeom>
        </p:spPr>
      </p:pic>
    </p:spTree>
    <p:extLst>
      <p:ext uri="{BB962C8B-B14F-4D97-AF65-F5344CB8AC3E}">
        <p14:creationId xmlns:p14="http://schemas.microsoft.com/office/powerpoint/2010/main" val="931507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Open pose</a:t>
            </a:r>
            <a:endParaRPr sz="5000" dirty="0"/>
          </a:p>
        </p:txBody>
      </p:sp>
      <p:pic>
        <p:nvPicPr>
          <p:cNvPr id="1026" name="Picture 2" descr="An Overview of Human Pose Estimation with Deep Learning">
            <a:extLst>
              <a:ext uri="{FF2B5EF4-FFF2-40B4-BE49-F238E27FC236}">
                <a16:creationId xmlns:a16="http://schemas.microsoft.com/office/drawing/2014/main" id="{2831C59E-BE5A-469F-B6F4-9D77341B7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1532"/>
            <a:ext cx="5715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858540" y="1870350"/>
            <a:ext cx="3130830"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Al fine di eseguire l'algoritmo di stima della posa 2D di Cao, Simon, </a:t>
            </a:r>
            <a:r>
              <a:rPr lang="it-IT" sz="1400" dirty="0" err="1"/>
              <a:t>Wei</a:t>
            </a:r>
            <a:r>
              <a:rPr lang="it-IT" sz="1400" dirty="0"/>
              <a:t> e Sheikh del 2017, la demo per l’elaborazione dell'immagine di </a:t>
            </a:r>
            <a:r>
              <a:rPr lang="it-IT" sz="1400" dirty="0" err="1"/>
              <a:t>github</a:t>
            </a:r>
            <a:r>
              <a:rPr lang="it-IT" sz="1400" dirty="0"/>
              <a:t> dei loro documenti viene utilizzata all'interno di una funzione per calcolare tutte le coordinate X e Y di 18 giunti di scheletro per ogni persona presente nel frame estratto. </a:t>
            </a:r>
            <a:endParaRPr lang="en-US" sz="1400" dirty="0"/>
          </a:p>
        </p:txBody>
      </p:sp>
    </p:spTree>
    <p:extLst>
      <p:ext uri="{BB962C8B-B14F-4D97-AF65-F5344CB8AC3E}">
        <p14:creationId xmlns:p14="http://schemas.microsoft.com/office/powerpoint/2010/main" val="272112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u="sng" dirty="0">
                <a:solidFill>
                  <a:schemeClr val="accent2">
                    <a:lumMod val="40000"/>
                    <a:lumOff val="60000"/>
                  </a:schemeClr>
                </a:solidFill>
              </a:rPr>
              <a:t>https://github.com/michalfaber/keras_Realtime_Multi-Person_Pose_Estimation</a:t>
            </a:r>
          </a:p>
        </p:txBody>
      </p:sp>
      <p:pic>
        <p:nvPicPr>
          <p:cNvPr id="2" name="sample2.mp4-11-08-21-40-51">
            <a:hlinkClick r:id="" action="ppaction://media"/>
            <a:extLst>
              <a:ext uri="{FF2B5EF4-FFF2-40B4-BE49-F238E27FC236}">
                <a16:creationId xmlns:a16="http://schemas.microsoft.com/office/drawing/2014/main" id="{9C4DEB4B-34DF-4D3C-97EC-88E180D67A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6972" y="747420"/>
            <a:ext cx="6730053" cy="3478538"/>
          </a:xfrm>
          <a:prstGeom prst="rect">
            <a:avLst/>
          </a:prstGeom>
        </p:spPr>
      </p:pic>
    </p:spTree>
    <p:extLst>
      <p:ext uri="{BB962C8B-B14F-4D97-AF65-F5344CB8AC3E}">
        <p14:creationId xmlns:p14="http://schemas.microsoft.com/office/powerpoint/2010/main" val="4083693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Calcolo distanze</a:t>
            </a:r>
            <a:endParaRPr sz="5000" dirty="0"/>
          </a:p>
        </p:txBody>
      </p:sp>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068973" y="1870350"/>
            <a:ext cx="3344138"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Per il calcolo della distanza tra due punti è stata utilizzata la distanza euclidea. Nella figura si possono notare tutte le distanze prese in considerazione. </a:t>
            </a:r>
          </a:p>
          <a:p>
            <a:pPr marL="0" indent="0" algn="ctr">
              <a:lnSpc>
                <a:spcPct val="100000"/>
              </a:lnSpc>
              <a:spcAft>
                <a:spcPts val="1600"/>
              </a:spcAft>
              <a:buNone/>
            </a:pPr>
            <a:endParaRPr lang="en-US" sz="1400" dirty="0"/>
          </a:p>
        </p:txBody>
      </p:sp>
      <p:pic>
        <p:nvPicPr>
          <p:cNvPr id="4" name="Immagine 3" descr="&#10;&#10;">
            <a:extLst>
              <a:ext uri="{FF2B5EF4-FFF2-40B4-BE49-F238E27FC236}">
                <a16:creationId xmlns:a16="http://schemas.microsoft.com/office/drawing/2014/main" id="{A02BCF05-E4E3-44F5-9EA2-EC42F20BB384}"/>
              </a:ext>
            </a:extLst>
          </p:cNvPr>
          <p:cNvPicPr>
            <a:picLocks noChangeAspect="1"/>
          </p:cNvPicPr>
          <p:nvPr/>
        </p:nvPicPr>
        <p:blipFill>
          <a:blip r:embed="rId2"/>
          <a:stretch>
            <a:fillRect/>
          </a:stretch>
        </p:blipFill>
        <p:spPr>
          <a:xfrm>
            <a:off x="271586" y="1043188"/>
            <a:ext cx="3970408" cy="3770349"/>
          </a:xfrm>
          <a:prstGeom prst="rect">
            <a:avLst/>
          </a:prstGeom>
        </p:spPr>
      </p:pic>
      <p:pic>
        <p:nvPicPr>
          <p:cNvPr id="5" name="Immagine 4">
            <a:extLst>
              <a:ext uri="{FF2B5EF4-FFF2-40B4-BE49-F238E27FC236}">
                <a16:creationId xmlns:a16="http://schemas.microsoft.com/office/drawing/2014/main" id="{4113E776-7DF0-4E1E-B22B-57D2CE7CEC06}"/>
              </a:ext>
            </a:extLst>
          </p:cNvPr>
          <p:cNvPicPr>
            <a:picLocks noChangeAspect="1"/>
          </p:cNvPicPr>
          <p:nvPr/>
        </p:nvPicPr>
        <p:blipFill>
          <a:blip r:embed="rId3"/>
          <a:stretch>
            <a:fillRect/>
          </a:stretch>
        </p:blipFill>
        <p:spPr>
          <a:xfrm>
            <a:off x="5178942" y="3505194"/>
            <a:ext cx="3124200" cy="533400"/>
          </a:xfrm>
          <a:prstGeom prst="rect">
            <a:avLst/>
          </a:prstGeom>
        </p:spPr>
      </p:pic>
    </p:spTree>
    <p:extLst>
      <p:ext uri="{BB962C8B-B14F-4D97-AF65-F5344CB8AC3E}">
        <p14:creationId xmlns:p14="http://schemas.microsoft.com/office/powerpoint/2010/main" val="3196018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629</Words>
  <Application>Microsoft Office PowerPoint</Application>
  <PresentationFormat>Presentazione su schermo (16:9)</PresentationFormat>
  <Paragraphs>81</Paragraphs>
  <Slides>27</Slides>
  <Notes>18</Notes>
  <HiddenSlides>0</HiddenSlides>
  <MMClips>3</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27</vt:i4>
      </vt:variant>
    </vt:vector>
  </HeadingPairs>
  <TitlesOfParts>
    <vt:vector size="33" baseType="lpstr">
      <vt:lpstr>Rajdhani</vt:lpstr>
      <vt:lpstr>Advent Pro Light</vt:lpstr>
      <vt:lpstr>Anton</vt:lpstr>
      <vt:lpstr>Fira Sans Condensed Light</vt:lpstr>
      <vt:lpstr>Arial</vt:lpstr>
      <vt:lpstr>Ai Tech Agency by Slidesgo</vt:lpstr>
      <vt:lpstr>ACTION CLASSIFICATION FIGHT</vt:lpstr>
      <vt:lpstr>Introduzione</vt:lpstr>
      <vt:lpstr>Presentazione standard di PowerPoint</vt:lpstr>
      <vt:lpstr>Obiettivi  </vt:lpstr>
      <vt:lpstr>Approccio utilizzato</vt:lpstr>
      <vt:lpstr>Dataset</vt:lpstr>
      <vt:lpstr>Open pose</vt:lpstr>
      <vt:lpstr>Presentazione standard di PowerPoint</vt:lpstr>
      <vt:lpstr>Calcolo distanze</vt:lpstr>
      <vt:lpstr>Pre-processing</vt:lpstr>
      <vt:lpstr>Approccio multi-person</vt:lpstr>
      <vt:lpstr>Approccio multi-person - Problematiche</vt:lpstr>
      <vt:lpstr>Selezione candidati</vt:lpstr>
      <vt:lpstr>Classificazione (1)</vt:lpstr>
      <vt:lpstr>Classificazione (2)</vt:lpstr>
      <vt:lpstr>Classificatori utilizzati</vt:lpstr>
      <vt:lpstr>Distribuzione del Dataset</vt:lpstr>
      <vt:lpstr>Analisi dei risultati</vt:lpstr>
      <vt:lpstr>Analisi dei risultati - Accuracy</vt:lpstr>
      <vt:lpstr>Analisi dei risultati – KNN</vt:lpstr>
      <vt:lpstr>Analisi dei risultati – Random Forest</vt:lpstr>
      <vt:lpstr>Analisi dei risultati – SVM</vt:lpstr>
      <vt:lpstr>Analisi dei risultati – Neural Network</vt:lpstr>
      <vt:lpstr>Conclusioni &amp; Sviluppi Futuri</vt:lpstr>
      <vt:lpstr>Conclusione &amp; Sviluppi Futuri</vt:lpstr>
      <vt:lpstr>Demo</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 CLASSIFICATION FIGHT</dc:title>
  <cp:lastModifiedBy>Emilio Mainardi</cp:lastModifiedBy>
  <cp:revision>77</cp:revision>
  <dcterms:modified xsi:type="dcterms:W3CDTF">2020-06-02T18:13:18Z</dcterms:modified>
</cp:coreProperties>
</file>